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92F34"/>
    <a:srgbClr val="6AD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0" d="100"/>
          <a:sy n="40" d="100"/>
        </p:scale>
        <p:origin x="-108" y="-9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B4311-9217-4A4B-93EC-0C5FC7A7CBA5}" type="doc">
      <dgm:prSet loTypeId="urn:microsoft.com/office/officeart/2005/8/layout/process5" loCatId="process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A12847-C4D6-49E9-BC95-2E5D7CC8F2F9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Met</a:t>
          </a:r>
          <a:r>
            <a:rPr lang="en-US" sz="1400" b="1" baseline="0" dirty="0">
              <a:solidFill>
                <a:schemeClr val="tx1"/>
              </a:solidFill>
            </a:rPr>
            <a:t> with Ariane Watson (Principal) to determine what would be a good topic to research</a:t>
          </a:r>
          <a:endParaRPr lang="en-US" sz="1400" b="1" dirty="0">
            <a:solidFill>
              <a:schemeClr val="tx1"/>
            </a:solidFill>
          </a:endParaRPr>
        </a:p>
      </dgm:t>
    </dgm:pt>
    <dgm:pt modelId="{C2322439-B19C-4FC7-A556-18BB9AC02F73}" type="parTrans" cxnId="{DB68CC6C-F63F-457A-AB87-731842334989}">
      <dgm:prSet/>
      <dgm:spPr/>
      <dgm:t>
        <a:bodyPr/>
        <a:lstStyle/>
        <a:p>
          <a:endParaRPr lang="en-US"/>
        </a:p>
      </dgm:t>
    </dgm:pt>
    <dgm:pt modelId="{2EC60723-B4F3-4D09-958C-A1A90918247C}" type="sibTrans" cxnId="{DB68CC6C-F63F-457A-AB87-731842334989}">
      <dgm:prSet/>
      <dgm:spPr/>
      <dgm:t>
        <a:bodyPr/>
        <a:lstStyle/>
        <a:p>
          <a:endParaRPr lang="en-US"/>
        </a:p>
      </dgm:t>
    </dgm:pt>
    <dgm:pt modelId="{63631D73-E45B-40E6-82BD-6D5128CED3BD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Met with Kaitlin </a:t>
          </a:r>
          <a:r>
            <a:rPr lang="en-US" sz="1400" b="1" dirty="0" err="1">
              <a:solidFill>
                <a:schemeClr val="tx1"/>
              </a:solidFill>
            </a:rPr>
            <a:t>Anselmo</a:t>
          </a:r>
          <a:r>
            <a:rPr lang="en-US" sz="1400" b="1" dirty="0">
              <a:solidFill>
                <a:schemeClr val="tx1"/>
              </a:solidFill>
            </a:rPr>
            <a:t> (Instructional Coach) and Kimberly </a:t>
          </a:r>
          <a:r>
            <a:rPr lang="en-US" sz="1400" b="1" dirty="0" err="1">
              <a:solidFill>
                <a:schemeClr val="tx1"/>
              </a:solidFill>
            </a:rPr>
            <a:t>Hoerr</a:t>
          </a:r>
          <a:r>
            <a:rPr lang="en-US" sz="1400" b="1" dirty="0">
              <a:solidFill>
                <a:schemeClr val="tx1"/>
              </a:solidFill>
            </a:rPr>
            <a:t> (Title I Coordinator).   </a:t>
          </a:r>
        </a:p>
      </dgm:t>
    </dgm:pt>
    <dgm:pt modelId="{4F82C43F-7820-4D14-B2AD-2414EFEF1A3F}" type="parTrans" cxnId="{7A67095B-C8AE-405D-9527-56429A587FD3}">
      <dgm:prSet/>
      <dgm:spPr/>
      <dgm:t>
        <a:bodyPr/>
        <a:lstStyle/>
        <a:p>
          <a:endParaRPr lang="en-US"/>
        </a:p>
      </dgm:t>
    </dgm:pt>
    <dgm:pt modelId="{7932FA5C-9FFD-412D-80DD-963C696545E0}" type="sibTrans" cxnId="{7A67095B-C8AE-405D-9527-56429A587FD3}">
      <dgm:prSet/>
      <dgm:spPr/>
      <dgm:t>
        <a:bodyPr/>
        <a:lstStyle/>
        <a:p>
          <a:endParaRPr lang="en-US"/>
        </a:p>
      </dgm:t>
    </dgm:pt>
    <dgm:pt modelId="{FBAAE355-0FD6-470C-9E1F-C1494A862A2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Examined DIBELS and NWEA MAP data from the beginning and end of the year for pull-out EBLI and non-pull out EBLI  instruction</a:t>
          </a:r>
        </a:p>
      </dgm:t>
    </dgm:pt>
    <dgm:pt modelId="{7632B3EE-BD5F-4449-8D88-5666740D871F}" type="parTrans" cxnId="{7B9E642C-571F-4465-91FA-CDE1C080D347}">
      <dgm:prSet/>
      <dgm:spPr/>
      <dgm:t>
        <a:bodyPr/>
        <a:lstStyle/>
        <a:p>
          <a:endParaRPr lang="en-US"/>
        </a:p>
      </dgm:t>
    </dgm:pt>
    <dgm:pt modelId="{E8ED2E21-EF78-4388-96F8-FBC55028D023}" type="sibTrans" cxnId="{7B9E642C-571F-4465-91FA-CDE1C080D347}">
      <dgm:prSet/>
      <dgm:spPr/>
      <dgm:t>
        <a:bodyPr/>
        <a:lstStyle/>
        <a:p>
          <a:endParaRPr lang="en-US"/>
        </a:p>
      </dgm:t>
    </dgm:pt>
    <dgm:pt modelId="{2021521D-4C54-42C6-86E2-C610C64D2CB7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Created</a:t>
          </a:r>
          <a:r>
            <a:rPr lang="en-US" sz="1400" b="1" baseline="0" dirty="0">
              <a:solidFill>
                <a:schemeClr val="tx1"/>
              </a:solidFill>
            </a:rPr>
            <a:t> a spreadsheet using average scores of different categories to compare EBLI vs. Non-EBLI students.</a:t>
          </a:r>
          <a:endParaRPr lang="en-US" sz="1400" b="1" dirty="0">
            <a:solidFill>
              <a:schemeClr val="tx1"/>
            </a:solidFill>
          </a:endParaRPr>
        </a:p>
      </dgm:t>
    </dgm:pt>
    <dgm:pt modelId="{AB3C361D-3472-4761-9C30-C5DD5F985235}" type="parTrans" cxnId="{80E4B727-A88E-459D-B4EB-03F0240397FE}">
      <dgm:prSet/>
      <dgm:spPr/>
      <dgm:t>
        <a:bodyPr/>
        <a:lstStyle/>
        <a:p>
          <a:endParaRPr lang="en-US"/>
        </a:p>
      </dgm:t>
    </dgm:pt>
    <dgm:pt modelId="{E9C3C1A5-85B1-4E06-93EE-5213BFBDBC91}" type="sibTrans" cxnId="{80E4B727-A88E-459D-B4EB-03F0240397FE}">
      <dgm:prSet/>
      <dgm:spPr/>
      <dgm:t>
        <a:bodyPr/>
        <a:lstStyle/>
        <a:p>
          <a:endParaRPr lang="en-US"/>
        </a:p>
      </dgm:t>
    </dgm:pt>
    <dgm:pt modelId="{69408B40-E5D5-4218-B193-6C1FD9D91278}">
      <dgm:prSet phldrT="[Text]" custT="1"/>
      <dgm:spPr>
        <a:solidFill>
          <a:srgbClr val="6AD696"/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Identified what trends I wanted to look for after examining the focus question and the data.</a:t>
          </a:r>
        </a:p>
      </dgm:t>
    </dgm:pt>
    <dgm:pt modelId="{E796C131-623B-4534-9BEC-04A1BC553B6D}" type="parTrans" cxnId="{DBDE2101-5140-4D14-B49D-BC84408844D4}">
      <dgm:prSet/>
      <dgm:spPr/>
      <dgm:t>
        <a:bodyPr/>
        <a:lstStyle/>
        <a:p>
          <a:endParaRPr lang="en-US"/>
        </a:p>
      </dgm:t>
    </dgm:pt>
    <dgm:pt modelId="{AD10A0A2-667B-4085-B786-A26CE2813ECB}" type="sibTrans" cxnId="{DBDE2101-5140-4D14-B49D-BC84408844D4}">
      <dgm:prSet/>
      <dgm:spPr/>
      <dgm:t>
        <a:bodyPr/>
        <a:lstStyle/>
        <a:p>
          <a:endParaRPr lang="en-US"/>
        </a:p>
      </dgm:t>
    </dgm:pt>
    <dgm:pt modelId="{B17DA4CF-A8B4-4DD5-9C41-D07DDB079A1F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After identifying the trends found in the data, I developed solutions to help improve the success of ALL students.  </a:t>
          </a:r>
        </a:p>
      </dgm:t>
    </dgm:pt>
    <dgm:pt modelId="{8811D52C-349B-4CC3-A7F6-B7267F74326F}" type="parTrans" cxnId="{CEF3CC81-F4D3-4C41-B291-492F455CB93A}">
      <dgm:prSet/>
      <dgm:spPr/>
      <dgm:t>
        <a:bodyPr/>
        <a:lstStyle/>
        <a:p>
          <a:endParaRPr lang="en-US"/>
        </a:p>
      </dgm:t>
    </dgm:pt>
    <dgm:pt modelId="{C4692430-0AD7-4FB2-B590-D1C0482CEC25}" type="sibTrans" cxnId="{CEF3CC81-F4D3-4C41-B291-492F455CB93A}">
      <dgm:prSet/>
      <dgm:spPr/>
      <dgm:t>
        <a:bodyPr/>
        <a:lstStyle/>
        <a:p>
          <a:endParaRPr lang="en-US"/>
        </a:p>
      </dgm:t>
    </dgm:pt>
    <dgm:pt modelId="{57B2D731-F00C-48A7-AE25-F1058F3E0254}" type="pres">
      <dgm:prSet presAssocID="{A2FB4311-9217-4A4B-93EC-0C5FC7A7CB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A7B340-33B0-4200-BB94-71FB7C808F19}" type="pres">
      <dgm:prSet presAssocID="{40A12847-C4D6-49E9-BC95-2E5D7CC8F2F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9A063-441A-433C-928E-E22FC592F40D}" type="pres">
      <dgm:prSet presAssocID="{2EC60723-B4F3-4D09-958C-A1A90918247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73BCFE1-ED7D-47E9-A00E-1427CEAF21D7}" type="pres">
      <dgm:prSet presAssocID="{2EC60723-B4F3-4D09-958C-A1A90918247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503E88C-2374-4545-8F96-E64F3E091DAC}" type="pres">
      <dgm:prSet presAssocID="{63631D73-E45B-40E6-82BD-6D5128CED3B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F5B5B-CBF2-47FD-A573-79D8FA606DEE}" type="pres">
      <dgm:prSet presAssocID="{7932FA5C-9FFD-412D-80DD-963C696545E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F547107-FAC6-42CE-AD58-BF8237F7AA2D}" type="pres">
      <dgm:prSet presAssocID="{7932FA5C-9FFD-412D-80DD-963C696545E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F011ADA-C156-492F-A069-98BD8409DDB5}" type="pres">
      <dgm:prSet presAssocID="{FBAAE355-0FD6-470C-9E1F-C1494A862A2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80830-5976-4CB2-AB8A-7A1DFB19860B}" type="pres">
      <dgm:prSet presAssocID="{E8ED2E21-EF78-4388-96F8-FBC55028D02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0DEC3E4-0C2A-4466-8715-377B2514BB13}" type="pres">
      <dgm:prSet presAssocID="{E8ED2E21-EF78-4388-96F8-FBC55028D02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2DA17CA-187C-4874-8580-2EFFA4663748}" type="pres">
      <dgm:prSet presAssocID="{2021521D-4C54-42C6-86E2-C610C64D2CB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FCE4D-DA81-41F2-AC92-7C7A7DFA49D2}" type="pres">
      <dgm:prSet presAssocID="{E9C3C1A5-85B1-4E06-93EE-5213BFBDBC91}" presName="sibTrans" presStyleLbl="sibTrans2D1" presStyleIdx="3" presStyleCnt="5"/>
      <dgm:spPr/>
      <dgm:t>
        <a:bodyPr/>
        <a:lstStyle/>
        <a:p>
          <a:endParaRPr lang="en-US"/>
        </a:p>
      </dgm:t>
    </dgm:pt>
    <dgm:pt modelId="{A82B6100-EF3D-467C-88A1-7E25F3D287AA}" type="pres">
      <dgm:prSet presAssocID="{E9C3C1A5-85B1-4E06-93EE-5213BFBDBC9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FFB96C2-1BDA-44ED-834D-6C5000599A37}" type="pres">
      <dgm:prSet presAssocID="{69408B40-E5D5-4218-B193-6C1FD9D9127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B224C-0FF6-43A6-B223-6316A01D6BEE}" type="pres">
      <dgm:prSet presAssocID="{AD10A0A2-667B-4085-B786-A26CE2813ECB}" presName="sibTrans" presStyleLbl="sibTrans2D1" presStyleIdx="4" presStyleCnt="5"/>
      <dgm:spPr/>
      <dgm:t>
        <a:bodyPr/>
        <a:lstStyle/>
        <a:p>
          <a:endParaRPr lang="en-US"/>
        </a:p>
      </dgm:t>
    </dgm:pt>
    <dgm:pt modelId="{FF46325A-0817-4268-B042-E4C00124DE7B}" type="pres">
      <dgm:prSet presAssocID="{AD10A0A2-667B-4085-B786-A26CE2813ECB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AECB47E4-C344-4A28-A9C1-8D0F35A38E6A}" type="pres">
      <dgm:prSet presAssocID="{B17DA4CF-A8B4-4DD5-9C41-D07DDB079A1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F590D5-C980-4F1B-80BB-97997F3E2740}" type="presOf" srcId="{2EC60723-B4F3-4D09-958C-A1A90918247C}" destId="{273BCFE1-ED7D-47E9-A00E-1427CEAF21D7}" srcOrd="1" destOrd="0" presId="urn:microsoft.com/office/officeart/2005/8/layout/process5"/>
    <dgm:cxn modelId="{4EAE431C-145A-41B7-B047-BD91E28D9310}" type="presOf" srcId="{E9C3C1A5-85B1-4E06-93EE-5213BFBDBC91}" destId="{A82B6100-EF3D-467C-88A1-7E25F3D287AA}" srcOrd="1" destOrd="0" presId="urn:microsoft.com/office/officeart/2005/8/layout/process5"/>
    <dgm:cxn modelId="{4E7311A5-B5AA-4FD3-96B1-FC8B2B1F52D3}" type="presOf" srcId="{FBAAE355-0FD6-470C-9E1F-C1494A862A24}" destId="{5F011ADA-C156-492F-A069-98BD8409DDB5}" srcOrd="0" destOrd="0" presId="urn:microsoft.com/office/officeart/2005/8/layout/process5"/>
    <dgm:cxn modelId="{FA1EF798-ABB9-4781-BF3E-5327B79F423F}" type="presOf" srcId="{AD10A0A2-667B-4085-B786-A26CE2813ECB}" destId="{01BB224C-0FF6-43A6-B223-6316A01D6BEE}" srcOrd="0" destOrd="0" presId="urn:microsoft.com/office/officeart/2005/8/layout/process5"/>
    <dgm:cxn modelId="{DBDE2101-5140-4D14-B49D-BC84408844D4}" srcId="{A2FB4311-9217-4A4B-93EC-0C5FC7A7CBA5}" destId="{69408B40-E5D5-4218-B193-6C1FD9D91278}" srcOrd="4" destOrd="0" parTransId="{E796C131-623B-4534-9BEC-04A1BC553B6D}" sibTransId="{AD10A0A2-667B-4085-B786-A26CE2813ECB}"/>
    <dgm:cxn modelId="{8C1A6A2F-3D5E-443E-B884-1A4F482BB8B5}" type="presOf" srcId="{2021521D-4C54-42C6-86E2-C610C64D2CB7}" destId="{12DA17CA-187C-4874-8580-2EFFA4663748}" srcOrd="0" destOrd="0" presId="urn:microsoft.com/office/officeart/2005/8/layout/process5"/>
    <dgm:cxn modelId="{7B9E642C-571F-4465-91FA-CDE1C080D347}" srcId="{A2FB4311-9217-4A4B-93EC-0C5FC7A7CBA5}" destId="{FBAAE355-0FD6-470C-9E1F-C1494A862A24}" srcOrd="2" destOrd="0" parTransId="{7632B3EE-BD5F-4449-8D88-5666740D871F}" sibTransId="{E8ED2E21-EF78-4388-96F8-FBC55028D023}"/>
    <dgm:cxn modelId="{D8C2A154-12C7-42D2-8267-8E0491C76957}" type="presOf" srcId="{40A12847-C4D6-49E9-BC95-2E5D7CC8F2F9}" destId="{E4A7B340-33B0-4200-BB94-71FB7C808F19}" srcOrd="0" destOrd="0" presId="urn:microsoft.com/office/officeart/2005/8/layout/process5"/>
    <dgm:cxn modelId="{21E93A65-30C8-4AB0-91D0-33C209B45F5A}" type="presOf" srcId="{63631D73-E45B-40E6-82BD-6D5128CED3BD}" destId="{7503E88C-2374-4545-8F96-E64F3E091DAC}" srcOrd="0" destOrd="0" presId="urn:microsoft.com/office/officeart/2005/8/layout/process5"/>
    <dgm:cxn modelId="{26205E91-CD64-42D6-B15E-4583910658C0}" type="presOf" srcId="{AD10A0A2-667B-4085-B786-A26CE2813ECB}" destId="{FF46325A-0817-4268-B042-E4C00124DE7B}" srcOrd="1" destOrd="0" presId="urn:microsoft.com/office/officeart/2005/8/layout/process5"/>
    <dgm:cxn modelId="{DB68CC6C-F63F-457A-AB87-731842334989}" srcId="{A2FB4311-9217-4A4B-93EC-0C5FC7A7CBA5}" destId="{40A12847-C4D6-49E9-BC95-2E5D7CC8F2F9}" srcOrd="0" destOrd="0" parTransId="{C2322439-B19C-4FC7-A556-18BB9AC02F73}" sibTransId="{2EC60723-B4F3-4D09-958C-A1A90918247C}"/>
    <dgm:cxn modelId="{10ACF9ED-32DC-45B1-BB1B-57FB34DD8DDD}" type="presOf" srcId="{7932FA5C-9FFD-412D-80DD-963C696545E0}" destId="{BF547107-FAC6-42CE-AD58-BF8237F7AA2D}" srcOrd="1" destOrd="0" presId="urn:microsoft.com/office/officeart/2005/8/layout/process5"/>
    <dgm:cxn modelId="{ED3D82FF-3AEE-46D3-978D-4EE0F883A553}" type="presOf" srcId="{E8ED2E21-EF78-4388-96F8-FBC55028D023}" destId="{C3F80830-5976-4CB2-AB8A-7A1DFB19860B}" srcOrd="0" destOrd="0" presId="urn:microsoft.com/office/officeart/2005/8/layout/process5"/>
    <dgm:cxn modelId="{80E4B727-A88E-459D-B4EB-03F0240397FE}" srcId="{A2FB4311-9217-4A4B-93EC-0C5FC7A7CBA5}" destId="{2021521D-4C54-42C6-86E2-C610C64D2CB7}" srcOrd="3" destOrd="0" parTransId="{AB3C361D-3472-4761-9C30-C5DD5F985235}" sibTransId="{E9C3C1A5-85B1-4E06-93EE-5213BFBDBC91}"/>
    <dgm:cxn modelId="{072990D3-C0CD-4001-9D2B-432A8AAC05AD}" type="presOf" srcId="{E9C3C1A5-85B1-4E06-93EE-5213BFBDBC91}" destId="{3D8FCE4D-DA81-41F2-AC92-7C7A7DFA49D2}" srcOrd="0" destOrd="0" presId="urn:microsoft.com/office/officeart/2005/8/layout/process5"/>
    <dgm:cxn modelId="{00017AC6-9766-458B-840C-27DA8D4E751B}" type="presOf" srcId="{2EC60723-B4F3-4D09-958C-A1A90918247C}" destId="{6B09A063-441A-433C-928E-E22FC592F40D}" srcOrd="0" destOrd="0" presId="urn:microsoft.com/office/officeart/2005/8/layout/process5"/>
    <dgm:cxn modelId="{7A67095B-C8AE-405D-9527-56429A587FD3}" srcId="{A2FB4311-9217-4A4B-93EC-0C5FC7A7CBA5}" destId="{63631D73-E45B-40E6-82BD-6D5128CED3BD}" srcOrd="1" destOrd="0" parTransId="{4F82C43F-7820-4D14-B2AD-2414EFEF1A3F}" sibTransId="{7932FA5C-9FFD-412D-80DD-963C696545E0}"/>
    <dgm:cxn modelId="{9FCA4643-B3C6-4425-8F0B-1A1A3D091860}" type="presOf" srcId="{7932FA5C-9FFD-412D-80DD-963C696545E0}" destId="{61AF5B5B-CBF2-47FD-A573-79D8FA606DEE}" srcOrd="0" destOrd="0" presId="urn:microsoft.com/office/officeart/2005/8/layout/process5"/>
    <dgm:cxn modelId="{5E3E4768-7B78-42C3-B6F1-FF0E2E6BA5A0}" type="presOf" srcId="{B17DA4CF-A8B4-4DD5-9C41-D07DDB079A1F}" destId="{AECB47E4-C344-4A28-A9C1-8D0F35A38E6A}" srcOrd="0" destOrd="0" presId="urn:microsoft.com/office/officeart/2005/8/layout/process5"/>
    <dgm:cxn modelId="{997C00BF-055C-4DEF-95AA-FBB60A67F856}" type="presOf" srcId="{69408B40-E5D5-4218-B193-6C1FD9D91278}" destId="{6FFB96C2-1BDA-44ED-834D-6C5000599A37}" srcOrd="0" destOrd="0" presId="urn:microsoft.com/office/officeart/2005/8/layout/process5"/>
    <dgm:cxn modelId="{CEF3CC81-F4D3-4C41-B291-492F455CB93A}" srcId="{A2FB4311-9217-4A4B-93EC-0C5FC7A7CBA5}" destId="{B17DA4CF-A8B4-4DD5-9C41-D07DDB079A1F}" srcOrd="5" destOrd="0" parTransId="{8811D52C-349B-4CC3-A7F6-B7267F74326F}" sibTransId="{C4692430-0AD7-4FB2-B590-D1C0482CEC25}"/>
    <dgm:cxn modelId="{5316AE82-F08B-4AE2-905D-0B1E08CBEA9A}" type="presOf" srcId="{A2FB4311-9217-4A4B-93EC-0C5FC7A7CBA5}" destId="{57B2D731-F00C-48A7-AE25-F1058F3E0254}" srcOrd="0" destOrd="0" presId="urn:microsoft.com/office/officeart/2005/8/layout/process5"/>
    <dgm:cxn modelId="{A09C94D7-A616-41AE-AEB3-3E8F450513D8}" type="presOf" srcId="{E8ED2E21-EF78-4388-96F8-FBC55028D023}" destId="{50DEC3E4-0C2A-4466-8715-377B2514BB13}" srcOrd="1" destOrd="0" presId="urn:microsoft.com/office/officeart/2005/8/layout/process5"/>
    <dgm:cxn modelId="{18869407-203C-4C62-9E5A-274E62D842A7}" type="presParOf" srcId="{57B2D731-F00C-48A7-AE25-F1058F3E0254}" destId="{E4A7B340-33B0-4200-BB94-71FB7C808F19}" srcOrd="0" destOrd="0" presId="urn:microsoft.com/office/officeart/2005/8/layout/process5"/>
    <dgm:cxn modelId="{73A77A81-1104-4B76-AED1-537D145A79D9}" type="presParOf" srcId="{57B2D731-F00C-48A7-AE25-F1058F3E0254}" destId="{6B09A063-441A-433C-928E-E22FC592F40D}" srcOrd="1" destOrd="0" presId="urn:microsoft.com/office/officeart/2005/8/layout/process5"/>
    <dgm:cxn modelId="{79CC745F-7816-4C85-8861-42A2E04C2707}" type="presParOf" srcId="{6B09A063-441A-433C-928E-E22FC592F40D}" destId="{273BCFE1-ED7D-47E9-A00E-1427CEAF21D7}" srcOrd="0" destOrd="0" presId="urn:microsoft.com/office/officeart/2005/8/layout/process5"/>
    <dgm:cxn modelId="{93E10CEC-DACA-4661-9CBA-610A06DA86BD}" type="presParOf" srcId="{57B2D731-F00C-48A7-AE25-F1058F3E0254}" destId="{7503E88C-2374-4545-8F96-E64F3E091DAC}" srcOrd="2" destOrd="0" presId="urn:microsoft.com/office/officeart/2005/8/layout/process5"/>
    <dgm:cxn modelId="{67E67D1A-623F-423B-A1D5-63924462E1D2}" type="presParOf" srcId="{57B2D731-F00C-48A7-AE25-F1058F3E0254}" destId="{61AF5B5B-CBF2-47FD-A573-79D8FA606DEE}" srcOrd="3" destOrd="0" presId="urn:microsoft.com/office/officeart/2005/8/layout/process5"/>
    <dgm:cxn modelId="{1A69AB42-EAD0-48B3-9DA7-1A6A03B0BA32}" type="presParOf" srcId="{61AF5B5B-CBF2-47FD-A573-79D8FA606DEE}" destId="{BF547107-FAC6-42CE-AD58-BF8237F7AA2D}" srcOrd="0" destOrd="0" presId="urn:microsoft.com/office/officeart/2005/8/layout/process5"/>
    <dgm:cxn modelId="{C0FEE1A8-08F4-49E8-A3C7-525FB4BFCB5A}" type="presParOf" srcId="{57B2D731-F00C-48A7-AE25-F1058F3E0254}" destId="{5F011ADA-C156-492F-A069-98BD8409DDB5}" srcOrd="4" destOrd="0" presId="urn:microsoft.com/office/officeart/2005/8/layout/process5"/>
    <dgm:cxn modelId="{8FDE6C93-7414-4121-B648-5FE463FE463E}" type="presParOf" srcId="{57B2D731-F00C-48A7-AE25-F1058F3E0254}" destId="{C3F80830-5976-4CB2-AB8A-7A1DFB19860B}" srcOrd="5" destOrd="0" presId="urn:microsoft.com/office/officeart/2005/8/layout/process5"/>
    <dgm:cxn modelId="{5B5FD00E-4CB4-413C-A17C-F24A24196C54}" type="presParOf" srcId="{C3F80830-5976-4CB2-AB8A-7A1DFB19860B}" destId="{50DEC3E4-0C2A-4466-8715-377B2514BB13}" srcOrd="0" destOrd="0" presId="urn:microsoft.com/office/officeart/2005/8/layout/process5"/>
    <dgm:cxn modelId="{3A15DE96-133C-4929-A9E8-696BBF8603D0}" type="presParOf" srcId="{57B2D731-F00C-48A7-AE25-F1058F3E0254}" destId="{12DA17CA-187C-4874-8580-2EFFA4663748}" srcOrd="6" destOrd="0" presId="urn:microsoft.com/office/officeart/2005/8/layout/process5"/>
    <dgm:cxn modelId="{253B2138-3173-4E02-AE5A-AA314585D16A}" type="presParOf" srcId="{57B2D731-F00C-48A7-AE25-F1058F3E0254}" destId="{3D8FCE4D-DA81-41F2-AC92-7C7A7DFA49D2}" srcOrd="7" destOrd="0" presId="urn:microsoft.com/office/officeart/2005/8/layout/process5"/>
    <dgm:cxn modelId="{D85F956B-EE15-48FD-85B5-EA07CC600D93}" type="presParOf" srcId="{3D8FCE4D-DA81-41F2-AC92-7C7A7DFA49D2}" destId="{A82B6100-EF3D-467C-88A1-7E25F3D287AA}" srcOrd="0" destOrd="0" presId="urn:microsoft.com/office/officeart/2005/8/layout/process5"/>
    <dgm:cxn modelId="{D8CD0E9F-A541-4B71-93CD-9DFB542803B3}" type="presParOf" srcId="{57B2D731-F00C-48A7-AE25-F1058F3E0254}" destId="{6FFB96C2-1BDA-44ED-834D-6C5000599A37}" srcOrd="8" destOrd="0" presId="urn:microsoft.com/office/officeart/2005/8/layout/process5"/>
    <dgm:cxn modelId="{385C9E72-2EED-4FB8-A7B1-E097457EC7C5}" type="presParOf" srcId="{57B2D731-F00C-48A7-AE25-F1058F3E0254}" destId="{01BB224C-0FF6-43A6-B223-6316A01D6BEE}" srcOrd="9" destOrd="0" presId="urn:microsoft.com/office/officeart/2005/8/layout/process5"/>
    <dgm:cxn modelId="{19AD6706-E49D-45FB-9FAE-2E894244EFF1}" type="presParOf" srcId="{01BB224C-0FF6-43A6-B223-6316A01D6BEE}" destId="{FF46325A-0817-4268-B042-E4C00124DE7B}" srcOrd="0" destOrd="0" presId="urn:microsoft.com/office/officeart/2005/8/layout/process5"/>
    <dgm:cxn modelId="{4A4D811F-8E9B-486B-B232-D33C21D167AF}" type="presParOf" srcId="{57B2D731-F00C-48A7-AE25-F1058F3E0254}" destId="{AECB47E4-C344-4A28-A9C1-8D0F35A38E6A}" srcOrd="10" destOrd="0" presId="urn:microsoft.com/office/officeart/2005/8/layout/process5"/>
  </dgm:cxnLst>
  <dgm:bg>
    <a:effectLst>
      <a:glow rad="139700">
        <a:schemeClr val="accent3">
          <a:satMod val="175000"/>
          <a:alpha val="40000"/>
        </a:schemeClr>
      </a:glow>
    </a:effectLst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7B340-33B0-4200-BB94-71FB7C808F19}">
      <dsp:nvSpPr>
        <dsp:cNvPr id="0" name=""/>
        <dsp:cNvSpPr/>
      </dsp:nvSpPr>
      <dsp:spPr>
        <a:xfrm>
          <a:off x="7553" y="605599"/>
          <a:ext cx="2257793" cy="135467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Met</a:t>
          </a:r>
          <a:r>
            <a:rPr lang="en-US" sz="1400" b="1" kern="1200" baseline="0" dirty="0">
              <a:solidFill>
                <a:schemeClr val="tx1"/>
              </a:solidFill>
            </a:rPr>
            <a:t> with Ariane Watson (Principal) to determine what would be a good topic to research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7230" y="645276"/>
        <a:ext cx="2178439" cy="1275322"/>
      </dsp:txXfrm>
    </dsp:sp>
    <dsp:sp modelId="{6B09A063-441A-433C-928E-E22FC592F40D}">
      <dsp:nvSpPr>
        <dsp:cNvPr id="0" name=""/>
        <dsp:cNvSpPr/>
      </dsp:nvSpPr>
      <dsp:spPr>
        <a:xfrm>
          <a:off x="2464033" y="1002971"/>
          <a:ext cx="478652" cy="559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464033" y="1114957"/>
        <a:ext cx="335056" cy="335960"/>
      </dsp:txXfrm>
    </dsp:sp>
    <dsp:sp modelId="{7503E88C-2374-4545-8F96-E64F3E091DAC}">
      <dsp:nvSpPr>
        <dsp:cNvPr id="0" name=""/>
        <dsp:cNvSpPr/>
      </dsp:nvSpPr>
      <dsp:spPr>
        <a:xfrm>
          <a:off x="3168465" y="605599"/>
          <a:ext cx="2257793" cy="1354676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Met with Kaitlin </a:t>
          </a:r>
          <a:r>
            <a:rPr lang="en-US" sz="1400" b="1" kern="1200" dirty="0" err="1">
              <a:solidFill>
                <a:schemeClr val="tx1"/>
              </a:solidFill>
            </a:rPr>
            <a:t>Anselmo</a:t>
          </a:r>
          <a:r>
            <a:rPr lang="en-US" sz="1400" b="1" kern="1200" dirty="0">
              <a:solidFill>
                <a:schemeClr val="tx1"/>
              </a:solidFill>
            </a:rPr>
            <a:t> (Instructional Coach) and Kimberly </a:t>
          </a:r>
          <a:r>
            <a:rPr lang="en-US" sz="1400" b="1" kern="1200" dirty="0" err="1">
              <a:solidFill>
                <a:schemeClr val="tx1"/>
              </a:solidFill>
            </a:rPr>
            <a:t>Hoerr</a:t>
          </a:r>
          <a:r>
            <a:rPr lang="en-US" sz="1400" b="1" kern="1200" dirty="0">
              <a:solidFill>
                <a:schemeClr val="tx1"/>
              </a:solidFill>
            </a:rPr>
            <a:t> (Title I Coordinator).   </a:t>
          </a:r>
        </a:p>
      </dsp:txBody>
      <dsp:txXfrm>
        <a:off x="3208142" y="645276"/>
        <a:ext cx="2178439" cy="1275322"/>
      </dsp:txXfrm>
    </dsp:sp>
    <dsp:sp modelId="{61AF5B5B-CBF2-47FD-A573-79D8FA606DEE}">
      <dsp:nvSpPr>
        <dsp:cNvPr id="0" name=""/>
        <dsp:cNvSpPr/>
      </dsp:nvSpPr>
      <dsp:spPr>
        <a:xfrm>
          <a:off x="5624945" y="1002971"/>
          <a:ext cx="478652" cy="559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856167"/>
            <a:satOff val="606"/>
            <a:lumOff val="-539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624945" y="1114957"/>
        <a:ext cx="335056" cy="335960"/>
      </dsp:txXfrm>
    </dsp:sp>
    <dsp:sp modelId="{5F011ADA-C156-492F-A069-98BD8409DDB5}">
      <dsp:nvSpPr>
        <dsp:cNvPr id="0" name=""/>
        <dsp:cNvSpPr/>
      </dsp:nvSpPr>
      <dsp:spPr>
        <a:xfrm>
          <a:off x="6329377" y="605599"/>
          <a:ext cx="2257793" cy="1354676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Examined DIBELS and NWEA MAP data from the beginning and end of the year for pull-out EBLI and non-pull out EBLI  instruction</a:t>
          </a:r>
        </a:p>
      </dsp:txBody>
      <dsp:txXfrm>
        <a:off x="6369054" y="645276"/>
        <a:ext cx="2178439" cy="1275322"/>
      </dsp:txXfrm>
    </dsp:sp>
    <dsp:sp modelId="{C3F80830-5976-4CB2-AB8A-7A1DFB19860B}">
      <dsp:nvSpPr>
        <dsp:cNvPr id="0" name=""/>
        <dsp:cNvSpPr/>
      </dsp:nvSpPr>
      <dsp:spPr>
        <a:xfrm rot="5400000">
          <a:off x="7218947" y="2118321"/>
          <a:ext cx="478652" cy="559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712334"/>
            <a:satOff val="1211"/>
            <a:lumOff val="-1079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-5400000">
        <a:off x="7290293" y="2158961"/>
        <a:ext cx="335960" cy="335056"/>
      </dsp:txXfrm>
    </dsp:sp>
    <dsp:sp modelId="{12DA17CA-187C-4874-8580-2EFFA4663748}">
      <dsp:nvSpPr>
        <dsp:cNvPr id="0" name=""/>
        <dsp:cNvSpPr/>
      </dsp:nvSpPr>
      <dsp:spPr>
        <a:xfrm>
          <a:off x="6329377" y="2863393"/>
          <a:ext cx="2257793" cy="1354676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Created</a:t>
          </a:r>
          <a:r>
            <a:rPr lang="en-US" sz="1400" b="1" kern="1200" baseline="0" dirty="0">
              <a:solidFill>
                <a:schemeClr val="tx1"/>
              </a:solidFill>
            </a:rPr>
            <a:t> a spreadsheet using average scores of different categories to compare EBLI vs. Non-EBLI students.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6369054" y="2903070"/>
        <a:ext cx="2178439" cy="1275322"/>
      </dsp:txXfrm>
    </dsp:sp>
    <dsp:sp modelId="{3D8FCE4D-DA81-41F2-AC92-7C7A7DFA49D2}">
      <dsp:nvSpPr>
        <dsp:cNvPr id="0" name=""/>
        <dsp:cNvSpPr/>
      </dsp:nvSpPr>
      <dsp:spPr>
        <a:xfrm rot="10800000">
          <a:off x="5652038" y="3260765"/>
          <a:ext cx="478652" cy="559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568501"/>
            <a:satOff val="1817"/>
            <a:lumOff val="-161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5795634" y="3372751"/>
        <a:ext cx="335056" cy="335960"/>
      </dsp:txXfrm>
    </dsp:sp>
    <dsp:sp modelId="{6FFB96C2-1BDA-44ED-834D-6C5000599A37}">
      <dsp:nvSpPr>
        <dsp:cNvPr id="0" name=""/>
        <dsp:cNvSpPr/>
      </dsp:nvSpPr>
      <dsp:spPr>
        <a:xfrm>
          <a:off x="3168465" y="2863393"/>
          <a:ext cx="2257793" cy="1354676"/>
        </a:xfrm>
        <a:prstGeom prst="roundRect">
          <a:avLst>
            <a:gd name="adj" fmla="val 10000"/>
          </a:avLst>
        </a:prstGeom>
        <a:solidFill>
          <a:srgbClr val="6AD69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Identified what trends I wanted to look for after examining the focus question and the data.</a:t>
          </a:r>
        </a:p>
      </dsp:txBody>
      <dsp:txXfrm>
        <a:off x="3208142" y="2903070"/>
        <a:ext cx="2178439" cy="1275322"/>
      </dsp:txXfrm>
    </dsp:sp>
    <dsp:sp modelId="{01BB224C-0FF6-43A6-B223-6316A01D6BEE}">
      <dsp:nvSpPr>
        <dsp:cNvPr id="0" name=""/>
        <dsp:cNvSpPr/>
      </dsp:nvSpPr>
      <dsp:spPr>
        <a:xfrm rot="10800000">
          <a:off x="2491127" y="3260765"/>
          <a:ext cx="478652" cy="559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424669"/>
            <a:satOff val="2422"/>
            <a:lumOff val="-2157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2634723" y="3372751"/>
        <a:ext cx="335056" cy="335960"/>
      </dsp:txXfrm>
    </dsp:sp>
    <dsp:sp modelId="{AECB47E4-C344-4A28-A9C1-8D0F35A38E6A}">
      <dsp:nvSpPr>
        <dsp:cNvPr id="0" name=""/>
        <dsp:cNvSpPr/>
      </dsp:nvSpPr>
      <dsp:spPr>
        <a:xfrm>
          <a:off x="7553" y="2863393"/>
          <a:ext cx="2257793" cy="1354676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After identifying the trends found in the data, I developed solutions to help improve the success of ALL students.  </a:t>
          </a:r>
        </a:p>
      </dsp:txBody>
      <dsp:txXfrm>
        <a:off x="47230" y="2903070"/>
        <a:ext cx="2178439" cy="1275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EC2F9680-6004-47ED-A2BB-82A61794F5B8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9405BE1-BC59-4A3B-8230-3D843D7B96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5263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9680-6004-47ED-A2BB-82A61794F5B8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5BE1-BC59-4A3B-8230-3D843D7B9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1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9680-6004-47ED-A2BB-82A61794F5B8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5BE1-BC59-4A3B-8230-3D843D7B9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6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9680-6004-47ED-A2BB-82A61794F5B8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5BE1-BC59-4A3B-8230-3D843D7B9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5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9680-6004-47ED-A2BB-82A61794F5B8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5BE1-BC59-4A3B-8230-3D843D7B96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322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9680-6004-47ED-A2BB-82A61794F5B8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5BE1-BC59-4A3B-8230-3D843D7B9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2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9680-6004-47ED-A2BB-82A61794F5B8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5BE1-BC59-4A3B-8230-3D843D7B9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5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9680-6004-47ED-A2BB-82A61794F5B8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5BE1-BC59-4A3B-8230-3D843D7B9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9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9680-6004-47ED-A2BB-82A61794F5B8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5BE1-BC59-4A3B-8230-3D843D7B9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5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9680-6004-47ED-A2BB-82A61794F5B8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5BE1-BC59-4A3B-8230-3D843D7B9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1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9680-6004-47ED-A2BB-82A61794F5B8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5BE1-BC59-4A3B-8230-3D843D7B9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9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C2F9680-6004-47ED-A2BB-82A61794F5B8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9405BE1-BC59-4A3B-8230-3D843D7B9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3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6CFFC2-2CF9-4AFC-B398-8057B87FD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094" y="188501"/>
            <a:ext cx="9418320" cy="927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/>
              <a:t>Luke Healey</a:t>
            </a:r>
            <a:endParaRPr lang="en-US" sz="60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D226883-1229-44BF-A5A7-134E198F5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27169"/>
              </p:ext>
            </p:extLst>
          </p:nvPr>
        </p:nvGraphicFramePr>
        <p:xfrm>
          <a:off x="1895912" y="1256562"/>
          <a:ext cx="9165788" cy="148336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745340">
                  <a:extLst>
                    <a:ext uri="{9D8B030D-6E8A-4147-A177-3AD203B41FA5}">
                      <a16:colId xmlns:a16="http://schemas.microsoft.com/office/drawing/2014/main" xmlns="" val="2091384596"/>
                    </a:ext>
                  </a:extLst>
                </a:gridCol>
                <a:gridCol w="6420448">
                  <a:extLst>
                    <a:ext uri="{9D8B030D-6E8A-4147-A177-3AD203B41FA5}">
                      <a16:colId xmlns:a16="http://schemas.microsoft.com/office/drawing/2014/main" xmlns="" val="4120289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Internship Site: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Propel Pitcairn Elementary School, Pittsburgh, 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3855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Propel Charter Schools, Pittsburgh, 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1700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On-Site Supervisor: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Ariane Watson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1498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Superintendent/CEO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Dr. Tina </a:t>
                      </a:r>
                      <a:r>
                        <a:rPr lang="en-US" dirty="0" err="1"/>
                        <a:t>Chekan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388591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BAE129-0F66-4260-9817-4E23B1AA4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717" y="2880748"/>
            <a:ext cx="640217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8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60820D-42FA-4110-9AB8-9CF17B770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502" y="189591"/>
            <a:ext cx="8917050" cy="1731488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Focus Question: What is the relationship between the EBLI Reading Strategy and Reading Proficiency as measured by NWEA MAP scores and DIBELS progress monitoring?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A9BA94-BFCA-4F3E-ADDD-CCCB0E5EA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502" y="2208016"/>
            <a:ext cx="8917049" cy="4351337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This past school year, my school made a significant investment to train all English-Language Arts teachers in the process known as Evidence-Based Literacy Instruction (EBLI).  The amount spent was $16,000 by my school, which was not in the budget.  I am hoping to see if this was a justifiable expense through my research.  I will be examining the following categories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DORF Words Correct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DORF Accuracy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DORF Retell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DORF Retell Quality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ECA6C7-30A6-4945-B247-80D74165C931}"/>
              </a:ext>
            </a:extLst>
          </p:cNvPr>
          <p:cNvSpPr txBox="1"/>
          <p:nvPr/>
        </p:nvSpPr>
        <p:spPr>
          <a:xfrm>
            <a:off x="4610100" y="3721100"/>
            <a:ext cx="50673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DIBELS Oral Reading Frequency (DORF)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DIBELS Composite Score</a:t>
            </a:r>
          </a:p>
        </p:txBody>
      </p:sp>
    </p:spTree>
    <p:extLst>
      <p:ext uri="{BB962C8B-B14F-4D97-AF65-F5344CB8AC3E}">
        <p14:creationId xmlns:p14="http://schemas.microsoft.com/office/powerpoint/2010/main" val="100353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data:image/png;base64,iVBORw0KGgoAAAANSUhEUgAAAlgAAAFzCAYAAADi5Xe0AAAgAElEQVR4Xuy9CZRc1Xnv+6+xu6uq50ndrVZ3S615QAMSCMRkBmGDAWMHD4F4ABOS3NybvNz1Xu7LcPPykrec+5KV4SUxxhjbAdsxicHBOGYwSAgJkBBICAnNaqmlnud5qK6qt77TnPZRqbprOufUqTr/vVYvtbr2/vb3/fYW/efbk+PkyZMRsJAACZAACZAACZAACehGwEGBpRtLGiIBEiABEiABEiABhQAFFicCCZAACZAACZAACehMgAJLZ6A0RwIkQAIkQAIkQAIUWJwDJEACJEACJEACJKAzAQosnYHSHAmQAAmQAAmQAAlQYHEOkAAJkAAJkAAJkIDOBCiwdAZKcyRAAiRAAiRAAiRAgcU5QAIkQAIkQAIkQAI6E6DA0hkozZEACZAACZAACZAABRbnAAmQAAmQAAmQAAnoTIACS2egNEcCJEACJEACJEACFFicAyRAAiRAAiRAAiSgMwEKLJ2B0hwJkAAJkAAJkAAJUGBxDpAACZAACZAACZCAzgQosHQGSnMkQAIkQAIkQAIkQIHFOUACJEACJEACJEACOhOgwNIZKM2RAAmQAAmQAAmQAAUW5wAJkAAJkAAJkAAJ6EyAAktnoDRHAiRAAiRAAiRAAhRYnAMkkCKBSCSC9vZ2vPXWWzh16hSGhoYUSx6PBzU1NbjmmmuwadMmuN3umD3MzMzg/fffh8vlwpYtW1L0In6z0dFRPP744+ju7lYqV1VV4bHHHkMgEIjf2IAawq21tRUfffQRbr31Vni93ri9dHR04IknnsDY2FjculLh2muvxf33339Z3fn6lbF78skn5+rGaptQpwlU0ruvRO319PQo8/S2226D3+9PwFNWIQESSJcABVa6BNnelgRCoRBee+01vP766wiHw/MyqK+vx2/8xm+guLh4ro4Iqw8//BAvvvgiRkZGcM8992DHjh2GcbSKwFIF6c9+9jOcO3cOq1atwoMPPmi4wIrXb6IiRY8B0ruvePb6+vrw8ssv48iRI6ioqMiosNaDH22QQDYRoMDKptGir5YhcPz4cTz99NMQsSRFslbNzc2YmprChQsXIAJMLTfddBM+9alPweFwKD/au3cvXnjhhbnP7SKworNQZgmseP3GEyl6Tjq9+1rInlWEtZ78aIsEsokABVY2jRZ9tQyB//iP/8C+ffvm/Pnc5z6Hbdu2QbIl7777Lp577rm5zFZ1dTUeffRRFBYWUmBplvnSEViyzCVMZSk2XrGSwIrnq56fU2DpSZO2SCB5AhRYyTNjCxJQBNQ777wzR2Lz5s248847laVAWfb71re+henpaWX5S8TA5z//eeTl5V22Fyoao7r3Z6EMV7zs18WLF/GLX/wCLS0tcDqdyl4k+fr+978/7x4sEYVnzpzB7t27cf78eQSDQaVtaWkp1q1bhxtuuAFFRUVz7mp9UIWOLJNKe9mTJmXNmjW45ZZb4PP5lL9H89LGnsiesGiRlKjASqRf8Tl6D5bELEuZZ8+eVbKRjY2NuO+++7Bo0SLFdRnbZ555BidOnFD+LmLxC1/4Ak6fPq1kKMfHx5Wxl+zl+vXrlX12UuJlsNSxeOONN5R9apOTk0q7srIyxU70WMxnL3qeaHkLu6985SvK0qGMuxTZJ/jII49g6dKlyt+l3+9973vKUq6Uuro65XPu3+J//EggcQIUWImzYk0SmCMgYuI///M/ryCSn5+vLBVeffXVyi8r+btaojMKegssWbaUX/oikLRFRIGIPnWDuFbQSF1Zrty/f/+8oysxfPGLX8Tq1auVOtpf3iKgRFx88MEHly2LSj0RWSI6pH0iQmehTfdmCiwRESKgojmWlJTg61//OiorK68QWLLXTgS0KlhUmCJUP/3pT+O6665TlogXElgi5EQcC9/59vWJ0P3qV7+qCJ6FBFs8gSXZv5MnT142h3fu3KkcOpASzTt6mZv/KSABEohPgAIrPiPWIIErCMiJwe9+97tzGZtYiCRrIRkH+aUlv3yNFFginp566ilIBiteUQWWCAlZ5tTuB5uvrVZcLPTLW9texIVkPURw6i2wFopRm91KpN/oDNZCttX9ctEZrIXaiMD9zd/8TSX7s5DAevvttyFLzwsdmpB+RMx97WtfW9BeIgJL5qeczBweHlbc1y7Zvvfee/jxj3+s/Dw6uxVvfvFzEiCBWQIUWJwJJJAiAfnF9POf/1zJ3iz0S1GbyZGu4i3zpbJEKEs5ssylbroXEfXQQw+hvLwcstwky0FqUQWWLEfJL9iuri7lIxECX/rSlyB7xsSOtHvllVfm2qniIto/tS/JrvzgBz9QRIRatBv44+2FWmgYkrmmIXr5MF6/0aJH2v/6r/86GhoalJOeInzUoi7jxhJYkrW89957laVYEbtqxlDrz3wCS5YUv/Od78wJZBGnklESgS6ZL7liQeaaOs9kbGXJMJ1N7mJLBOiBAweU8ERES2ZLliP/7d/+DSKyVEH38MMPzy33pvjPhc1IwHYEKLBsN+QMWG8Cks2S+6yOHj2qZLS0JwilL/llKdcRyH4mowSWiIDnn39+LrSbb75ZObkoZWBgQNkT1t/fr/xdFVjy929/+9vKycdEynx7xLR9LSQO4wkdqwisDRs2KEubkrmZT8BECyxtlif6s0QEVjQbWV6WfVLaJeZYfNIRWGJP9piJsFOFuewVXLFixWXCW7t0mMg8YR0SIIFZAhRYnAkkoCMB2bcjYkuW3bR7eLSXVxqRwVrI5nynyZJZGhNEchnqr/3arynZlPmumTBLYCW6yV38jifsFhIpiQosrT96CKxET1imK7AkyyaZz7a2NuVfgYyxfEkGTkRXQUGBsu9s8eLFOv4roSkSsAcBCix7jDOj1JGAnLT7yU9+oizXDA4OKtcvyB4bOXUnJdbyUToCSzZJy1KRFLncVLvcpy7BycWlci+XWlLJYGkzNwvhSmUJMxGhk0wGK9cFllkZLGGuPbAhy8NyYlI99CD75+Si3HiZNB3/edEUCeQMAQqsnBlKBmIWgeglN+lXrmiQk1aycViW3uSIe2dn55xLsvSiPocTLVBuv/12ZSO8LC3KhaXRy32yZCN7guTovFy3oF6FIMZVgSVH+rXLfbIf6stf/rJyT1Sie7Ckb7nPa+PGjcqy4rPPPjt3TF8+k3048otfL4Elv8hlGUxsyxKbehFrrHFM9RRhLGEX3a9crTDfUzlmZbDklKd2P5wsK991113K6UPZKydZQzm1qu7BUgV0Mhks+R8A+R8B+R8CLW/ZM6Zudpd+ZRzUZW6jL8E1698s+yGBTBCgwMoEdfaZ1QTkF95LL72EXbt2XRaH/F++ZFYkq6XdhyVH6uVovXqXVHS2KTrrFL1hfSFYiZxqi/6lqT1FKDFILPGKbOD+7Gc/qwjIVAVWLGEq/cqpuHibqJPZ5C42tUts8fq9dOlSxgWWzKlEx0LmkZzOlEMJCwms6Lus1DFWN7PL0zlSoje7q/WSyRLGmz/8nATsSIACy46jzpjTJiC/vP71X/9VebB4oSK/zERcaW8cl4d3JdskQkxb1GXEiYkJJVOlXvKo1hGhJMt48ktVTp1J0WYYJIslV0dEP4gspxglSySnHaVo78GSOOTEmIi++Ur0e4qpCizZ0yNH/1U/1P5SuWg03gBqBVa8fmNdNKo+FG1WBkviSeROMhlHOTCh3km2kMCa738EYgknOaAhd6hpT8PKoQw5VTrfY+XxxoCfk4DdCVBg2X0GMP6UCcgvbrncU5b0ZDlQNpNLkV+CIqhkSVBueJc7sKKLXEgpdx6J2JJfanLJphy7l/1W8gtNxJccy5dffPKLUuzdcccdylF6Wc5RRVT0Ek6sm9xvu+025QJL9eb5aEEjcRw7dgxvvvmmsiFcvcldLtQU0SfZK20MqQosYSBXW8jVALIsJ/0Iq9raWuXUnlwpMV9JJ4MVr195EDnTS4Rq3PPd5C7zQ0SVLA3KuKgl3s3wIqBlafHw4cPKErNkIIXzAw88gCVLlszZid7sLh+ozz+l/A+EDUnA5gQosGw+ARg+CZCAPQmIwFWzUyLM/+Vf/mXu0tHoZUR7EmLUJJAeAQqs9PixNQmQAAlkJYGFbnuXh8tlmVSWpVlIgARSI0CBlRo3tiIBEiCBrCYQvbyoBqPdRJ/VAdJ5EsgwAQqsDA8AuycBEiCBTBCQQxFyFYfsQZNTr3IKduXKlcpeP+0+r0z4xj5JIBcIUGDlwigyBhIgARIgARIgAUsRoMCy1HDQGRIgARIgARIggVwgQIGVC6PIGEiABEiABEiABCxFgALLUsNBZ0iABEiABEiABHKBAAVWLowiYyABEiABEiABErAUAQosSw0HnSEBEiABEiABEsgFAhRYuTCKjIEESIAESIAESMBSBCiwLDUcdIYESIAESIAESCAXCFBg5cIoMgYSIAESIAESIAFLEaDAstRw0BkSIAESIAESIIFcIECBlQujyBhIgARIgARIgAQsRYACy1LDQWdIgARIgARIgARygQAFVi6MImMgARIgARIgARKwFAEKLEsNB50hARIgARIgARLIBQIUWLkwioyBBEiABEiABEjAUgQosCw1HHSGBEiABEiABEggFwhQYOXCKDIGEiABEiABEiABSxGgwLLUcNAZEiABEiABEiCBXCBAgZULo8gYSIAESIAESIAELEWAAstSw0FnSIAESIAESIAEcoEABVYujCJjIAESIAESIAESsBQBCixLDQedIQESIAESIAESyAUCFFi5MIqMgQRIgARIgARIwFIEKLAsNRx0hgRIgARIgARIIBcIUGDlwigyBhIgARIgARIgAUsRoMCy1HDQGRIgARIgARIggVwgQIGVC6PIGEiABEiABEiABCxFgALLUsNBZ0iABEiABEiABHKBAAVWLowiYyABEiABEiABErAUAQosSw0HnSEBEiABEiABEsgFAhRYuTCKjIEESIAESIAESMBSBCiwLDUcdIYESIAESIAESCAXCFBg5cIoMgYSIAESIAESIAFLEaDAstRw0BkSIAESIAESIIFcIECBlQujyBhIgARIgARIgAQsRYACy1LDQWdIgARIgARIgARygQAFVi6MImMgARIgARIgARKwFAEKLEsNB50hARIgARIgARLIBQIUWLkwioyBBEiABEiABEjAUgR0FVjPPfcc3nnnHSXAqqoqPPbYYwgEAti7dy9eeOGFK35uFomOjg6Ib1/+8pcv80fro9G+aBlIX36/H48++ihqamqM7pr2SYAESIAESIAETCZgmMBSBUR5eTmeeeYZnDhxIiMC69SpU3jyySdjCj6zBJbqQ/TYmtW/yXOK3ZEACZAACZCA7QkYJrCE7D333IONGzfi8ccfR3d39xUCa3p6+jLxtWrVKjz44IPwer3QCqObb74Zzz77rGJvx44dl2XExOi1116L+++//4rBlMzVE088gbGxsbnPHnnkEcUXyaiJwBGbP/rRj5Q6qn2pHEsUSdsVK1bM9S/+bt26FU8//bRiX9te64ya2VPj6+vrm/NLtamtr2a7pH5DQwNefvllSL3GxsbLeEkbLTP5uzZTFitLps0yRvscHTOzbLb/7wMBkAAJkAAJpEjAEIElour06dNYv3491q1bp2SQ1J/JL21ZOpSiFV6q/2pWp729XWkn9X0+H8bHx5UltbNnzyriSBUWL774orIsGUtkxRNY82WURkZGrhBmUlf17fDhw3NLnlobiWakVCEzn4BRRVJlZaUSt8rslVdemVuC1farCrto8SR1tH2onwuru+++e06saYWwtJHxUflHC7gU5xmbkQAJkAAJkICtCBgisCTj9NFHH6GsrGwuA7Nz504lu6KKBVWkqKJEK7jkF778XASWNssyOjo6J8pUURFrCVA7ggstEariQwSVKua0Ik71TRVcYlf7+XztF9pXpc0SzZd502ah1AxXrNi1gmn79u1zojBacEk/2s9jZeLuu+8+PPXUU3OZRjW2wsJCJaMoXywkQAIkQAIkQAKJETBEYMkveFmG0254V5fiogWWmiERd9W9WlqBpc3AaEVGdHjzZYMS2YMVLaBUgRSdAVP7ULNo8wmw+QSWNsM033KixKUKrPkyYtGZKq2AUkVgtA+xsnkqQ7WfWBmyRLNyiU031iIBEiABEiABexAwTGAJPvXkoIioW2+9Fd/73veSzmDNJ7AWEiiJZrDiZajEjmR7JIsje7miM1jJCCxVFCWyrymWwNKKy1jLo/EyVLfddhu++93vKnvNYu370jKLFrLx6tvjnwqjNJNABBFMhoKYCAeVPyfD05gITcPV50NBvhv5XjcK8uRPF7wel5musS8SIAESSIiAYQJr2bJlc0tW2gxLKnuwtNcZRF93oEY5316h6MxN9CZ32W8UncF6++23L9vXpfaZagZrvlOEqoCTjfPaEktgqXGoIk9En7qHTV1qjLUHS9vHfJ/HyoCp9qW9et1GQjOKlUjgYwIikgaCYxiYHkO//Bn1JT8bCk5gUhFR0xj/WESJkJqJhGNyLPzXq2L+3ON2KoLLlz8rvLRfIsLyFTE2K8gqSgpQXeZTvhaV+ZDnpUDjpCUBEtCfgGECS3t6UJsFUgWW3I+VyCnCRE7CLbQRO7oPyXxJUU8RxhJY8rn29KHY7+/vV5Y9ExFo2uW56P6jh3ChU4TRy3NagSRcli9fDtnLpo0/WoBq7cfyRbsPjKcI9f8HlssWu6aG0TE1gPbJQbRPDqB9ahAdkwNzYmowOK57+PMJrHQ6KinMmxNbqvCqLp8VX9VlfkW0sZAACZBAsgR0FVjJds76JEAC1iZwfLQdFyf65sSTIqamZgVVaJ4sk5ERGSGw4vlb6PPOCrDy2axXfXUhmhcXY1ldMZcn48Hj5ySQIIFYB7liHfjSXnt0zTXX4Pvf/37ci7uljSQs5JonMwsFlpm02RcJWJjAydEOvD98HqdGO3FyrANnxros520mBNZCEJZUF2KZiK3FJWiukz+LUVaUbzludIgErE5Au8ISa9uLrD5t27Yt7mE4bZxam4nu29aTEwWWnjRpiwSyhMClyX4cHGzBwaEWHB25pGSk9Chl015cNVCEM4VjuOib0MPkZTasJrBiBSgCS4TWrOAqUb4XIcZCAiSwMAHtJdvRVweJ6Lrjjjvm9h7L9hcp6hVLX/ziF5WtP7KVZ759yQttp5nv2qR0xkw3gdXb25uOH2ybhQRkX5rcdcZicQKRMDxTPfBOdCJvogNvzITwZ91ndXe6IOzC57uWzNl9YXEn2gomde0nGwRWrIDlpKMsKcrS4obmClyzbhH8+R5d2dAYCWQ7Ae21SurVTvX19coeaCnqz+R7Ofym3mEZHbe6d1s9sKZ+rgqsAwcOJHxheTpMdRNYe/bsiXnLeDrOsa21CXg8HgSDQWs7aVPvHJEwHJEgnOEZOCIzACKXkWiLOJXTe3qWcn8xGst+9Xj54dIhvF2hT2ZM9TNbBVYszlctr8D2dTXYuqYajTVFeg4FbZFAVhLQnpZXD3Gp92p++OGHyh4qeTou+sUXCVZ7mE69jkj7vJy6RJjKheWpwtRNYKXqANuRAAmkT8AVmkD+2Hnkj11E3ngrXDMLn+D7nrMK/6PrePodR1m4q60aS8YLMOgN4j/qOjHuDunaRy4JLC2YxVUBbF9fgy0rq7BxRSXk2gkWErAbgeg7GKOvRlJ5qMt50c/Oaa8vin6/N5bAiuabyD2VyYyJrgKrp6cHchu4bCzTlqamJsjzObHK+fPnsWvXrrmPbrnlFuVRYylaexK4vJ8n7xJK1kT6qaurU944ZCEBuxFwRELIG7+E/LFW5I+3wjPVlxSCGYcbt40BJw3YyL5s1I8W/zjCjsuzZkk5OE/lXBVY2nDlDi8RWyK0Ni6vQF1lQA90tEECWUFAex1R9GXekpmSEv1UnvZpN/V+yEQEltEb33UVWNFiSR3N+QSW3OF06NChKwZdRJaIJxFRUq6//nrle4EtQk3atbW1KRveZJmKhQTsQMAZmoJ/+CPkj55H/vjFtEP+e2cVvmFAFittxxYwYAeBFR3++mUV2LiiAhuXVyqii4UEcpmA9moGNVM13+si8TJYcom3VrBF78GK5rjQnZqpMNdVYKmCaaGMleqkmoWSHf9q/d27d6OlpWXuvgpZaxVlqgos7fdyXFPNdKUSONuQQFYQiIRRMHYe/qHjyB9rgeyt0qv0ODy4c3hSuSg0W4odBZZ2bOQOruvW1yhf65aVZ8uw0U8SSJiA9sJrbYYp1nNziQgsrT3t5d3RL5voLa4kYEMEVklJCQYHZ/+jLQHFyjSNj4/jxRdfVN7GU5cFVYEmQmrnzp3Ko8dStBks1fZ8S44JjyIrkoCFCciJP9/oGfiHjkEyV0aVP0clvtlzwijzutu1u8DSAl3bVI7rNsyKrSWLeA2E7pONBkkgTQK6Ciw1AxXtUyyRFUtgqUuM6n4rEV/qni75mWSt5HilnCSQpUXJfnm9XkXAVVYydZ7mXGDzDBPwTnbBN3IaBSOn4Q6OmOLNaeThroF+jMzoe52CUc7bTWCV+UKIRICBiYXfS5TTiCK2ZO9WaWGeUfhplwRIIAkCugqs6H61GSl1g7paRyuwNm3apGxWjxZYsqFdW0TASZEslqT9RFjt27dP+Rn3YyUx6qxqGQLO8DQCg0fgHzwKd3A4I37990g5ftB7KiN9J9upnQTWyqppbK2fvax1f2sBTvd44+IK+Dy4bn3t7DLihhq4nI64bViBBEjAGAK6CaxYginWkp9knSSjJcuCcnpwvj1Y0YJJThSKmJKfSxZL2olo034fLciMQUarJJA+AXdwCIUDh+Ef+ggOne+jSta7dx1+3NPdmmyzjNS3k8D6wqZhuJ2zJzFnQmF8eCK5MXK7HSjI86Agz4V8Lx+sTmXCulwuhEL6XjWSih9sYx4BWSm78cYbdelQN4El3sy3RCib2NV9VKrAEqEkJwG1VzSoEWmvalB/JrYlcyWZLhFuzGDpMv40YjKBvIl2FA4cQsGI/jeppxPK10OleLH/TDomTGlrJ4G1vWECyypmr7w51+vE+xdTF0lLa4txw6Y63LypzpRxypVO+FpFroxkcnFIEkiPoqvAiiWy1BOC2lOD2j1ZC92DpQYodSRTFX0PFvdg6TEFaMMMAgUjZ1A08L7yXI0Vyy+dxXio65wVXbvMJzsJLAl83aIp5Q7+Y5367KtasaQEd13fhLuvb7L8WNNBEsh2AroLrGwHQv9JQE8CgcGjKOx/D7IkaPXyhWAh3hg8b2k37SawjBoMCi2jyNJuMgS0iRd1L3Z0ezUJE+9AmxUvLafASmY2sC4JJEBA2bg+8IGyx8oZmt2knA3l352l+N0uay8TUmDpO5MotPTlSWuJE4h++SWWwNLWWUhgWfXScgqsxOcDa5LAggRETBX1vwfJWjnClz8XlS3oPjWZj0MjbZZ1lwLLmKGh0DKGK63GJhBLEEULLO3BObEyn8Cy8qXlFFj8F0ACaRKQi0CL+t9VslbyRmA2l+84yvDH3actGwIFlrFDQ6FlLF9anyWgPnenHn6TOy+1AksrmtatW6fcGiCXl8e689LKl5ZTYHHGk0CKBERMyTJgYd9BOMPG3baeonspNYs4XLhhNIKz4z0ptTe6EQWW0YRn7VNomcPZ7r3Eut4pOiOlirBkBJZVLi2nwLL7DGf8KRHwDx1Fce9+uGZmX3fPpfI3KMNf91gzi0WBZe5MW7e0HJ+/bYVyaSkLCehNYKELx+frK/oaJytfWk6BpfeMob2cJpA33obSrl3wTPfnbJzDDg9uGBxH93RmbpZfCCwFVmam3Se3N+Lzty2HPDbNQgJ6EUhFYN1www04efKksmxo9UvLKbD0mim0k9MERFCVdL+J/LELOR2nGtz/jJThiV7rZbEosDI3/Yr9Xnz+9hVKRouFBPQgEEtgRdtVlwzVJUK5cFzeKM6GS8spsPSYJbSRswQckRkU97yt7LWCcuWjPcp5eHBrfz/GQ9Y6DUmBlfn5x2XDzI9Brnigl8DyeDxzbxmrbGK9CGP2peUUWLkyUxmH7gTyx1pR2vUa3MER3W1ng8HfC5Xgx/3WetKHAss6M4fLhtYZC3piTQIUWNYcF3qVQQJyn1Vp1274Rqy3RGYmlvfgw909F83sMm5fFFhxEZlagcuGpuJmZ1lGgAIrywaM7hpLwDd8EqXdb8AZmjS2oyyx/rVgIX5hoedzKLCsOXG4bGjNcaFXmSVAgZVZ/uzdIgTkuoWyzlchy4IsvyLwKnz4DQtlsSiwrD07Zdnwa59eg7KifGs7Su9IwAQCFFgmQGYX1ibgHzqG0u49cISD1nY0Q959bsqHfcPWWCqkwMrQJEii26W1xXj0M+uwdXV1Eq1YlQRyjwAFVu6NKSNKkIDstSrveMU2Vy8kiOWKaj9GIX6v53yqzXVtR4GlK05DjX393nX4wu280sFQyDRuaQIUWJYeHjpnFIGC0XMo6/wl91olCPiOCQ8+HO1MsLZx1SiwjGNrhOVPbFmMr316LWoq/EaYp00SsDQBCixLDw+d05uA3GtV2rkL/uHjepvOaXvfihTjz3rPZTxGCqyMD0HSDixZVIhH7lmL6zfUJt2WDUggmwlQYGXz6NH3pAi4g8OouPRCTj9zkxSQZCo7nNg+EsL5icw+EUSBlcygWavuV+5ag4c+ucpaTtGbpAh0dHTgiSeewNjYGO655x7s2LFDab9371688MIL8Pv9ePTRR5WfST0p8veamsy+Zfncc8/hnXfewbXXXov7778/qZjTqUyBlQ49ts0aAvLETUX7L+AIW+tm8qwBCOB/RYrxtxnOYlFgZdOMudLXGzfW4Tc+tRpNtUXZHYhNvU9UYGVaUFlleCiwrDIS9MMwAkV9B1Dc+45h9u1ieAoubBkcQ19wLGMhU2BlDL1uHddVBvDlu1bj1jcZtJYAACAASURBVKvrdbNJQ+YQSFRgxcpgqVkk1dNVq1bhwQcfVP76zDPP4MSJE0pWTIpkw+Qh58ceewyBQED5WXR79XOv13tZe3mjULJVajZNxF6sDNapU6fw5JNPzoF75JFHsGKFvocyKLDMmZfsJSMEIsopQbk8lEUfAn8ULsZTfZnbi0WBpc84WsGKnDCUbFaex2UFd+hDAgS0AitW9fmWCEdGRhQxoy7RqYJHBNW2bdvmBNLGjRtx+vRpZQlSilpfXYKM7lM+v/vuu+fax/pclgSjBdZ89vQWWRRYCUwqVsk+Ao7wDCrafob8cWvc35R9BGN73OFw49rePkyHZzISEgVWRrDr3qm/wIO/rWvF8lA/wn/wJ7rbp0FjCKQrsFSv1OyVCK/CwsI5gaT+/MCBA3NZrIcffhjPP/+8kuGKFlxS/4EHHsCzzz6rfK62f/HFF5UsVvTfpf0dd9yBxx9/HJLpimVPsmqSFdOjUGDpQZE2LEXAFZpAxcWfwjvVYym/csWZ350pxL8PZOZeLAqs7J9Ff7J8FJ848zoQDs8GU1GF8P/119kfmA0iSHWJUESUKmq0mKIzUKrgUZfvopcJozNP0QJrPsGkCq5ogaV3xip6ClBg2eAfhZ1CdM2MoKr1J5ATgyzGEDgGL27r6TDGeByrFFgZwa5Lp19oDOMrI+8irzfG3MnLQ/j//SbgcuvSF40YQyBVgaXd9K7d+yQCSpuhipfBUgXX4cOHlQxXugJLPQk5n6BLlyIFVroE2d4yBDzTA6i8+BzkXUEWYwn8xrQPrw6Zv/xKgWXsuBphfW2lB3/iP4Hqlg/jmg//5d8BJWVx67FCZgikKrDOnj07J4hkCe78+fNze7Li7aHSLulJxqmxsfGyJUXtEmEiGSzZkzXfHizt1RN6EKbA0oMibWScgHeyC5WXfgpnaCrjvtjBgTfhwwMZeASaAit7ZpfD4cDfNfdgw6m9STkd/sM/B+obk2rDyuYQSFVgaU/yqZ7GOkUoAkmK7J/SLg9GCyKpp9aJt0dLBJ12iVC9Byv6FKHe4krioMAyZ16yFwMJ5E10KOKKjzUbCDmG6fsm87B/pN3UTimwTMWdcmf/2/JJ3HVxD5wT4ynZUDa+L12eUls2yi4C09PTcxkpsy8CNZoUBZbRhGnfUAJ545dQeekFyBM4LOYS+CkK8VsmPwJNgWXuGCfb26eWOPDbwUPwt8c/BHGsajH8wSk0DsQ+jBL+P/8CqFuSrAusn2UEKLCybMDorj0I5I+1KlcxOCIhewRswShvHXPio3HzTmtSYFlwEgCoLfbiGxVnUX/mvYQc3L10Dc6WVSt1t1w6g1Vdl2K2C/+PvwDKKxOyaUSlqakp5OXlGWGaNi1MID8/XxfvmMHSBSONmE0gf/wSKi79B8WV2eCj+nsqUog/6o2frdDLTQosvUjqZ+cbK4ZwzcldCRsc9ebjxxu2z9UPTk3h0tmz87eXX3YOR8L29axYWlqKgYEBPU3SlsUJ3Hbbbbjxxht18ZICSxeMNGImgbyJdlRefJ7iykzoC/S1dSSES5ODpnhDgWUK5oQ6ebR5Br/W/RbcQ8k/AP72kuX4qGqx0s8N509gRayrGzRehP/6caDAl5BfrEQCViFAgWWVkaAfCRHwTnSi6tLz3NCeEC1zKv11uAh/09diSmcUWKZgXrCTHXVu/IHzKEpaT6TlTEtpJXzBaVSPDiVkx/G3/4yQd/ZdOhYSyAYCFFjZMEr0USHgmepDdeu/wRGeJhGLEVg1MI6hmQnDvaLAMhzxvB348t34u/o2LD/1tmlOOMrL4L9jIwLVM4i4vehq+ALCTn2eMTEtCHaUNIFgMIhXXnlFec5GLXJtg9yJ5fF4YtqTu7V27frVUvUtt9yi3JklpaenR7EnG+rlvUS5e8vn80Htp66uDvIOot6FAktvorRnCAFnaAKLzv8IrplRQ+zTaHoE/igUwFP9F9IzkkBrCqwEIBlQ5U9XjuOWE68YYDm2SdfKpQjsaIa/cOSybPWUbzG66z8jNwyZ5gs7Mp/A7t270dJyZVa8qakJN9988xUOyc3uhw4duuLnIrJEPIm4knL99dcr34tYEzvSrq2tbUHhlk70FFjp0GNbUwjIFQxVrf8O7+Sv/m/GlI7ZScIEBuDGut5uhCORhNukUpECKxVqqbf54lLgy8P7kWfS00ie6zaicFMVClyysTz2XBotvQoDVTelHhRbWprA+Pi4cjHo2NgYNm3apGSWVAGlzT6pQWizXaoAUwWaCKkdO3bg5ZdfVjJXqsDSfr9t27a5TJfeYCiw9CZKe7oTKG//T/hGzuhulwb1JfDbQT+eH2zV12iUNQosQ/HOGV9d6cGfBU6i6twRUzrMv+t6FDbnwxtJbD9W/6JPYKx4nSm+sZPME9AKpuhlQq0gU5cFtYJs586dytM40RmskpISDA4OxsyI6RUxBZZeJGnHEAJFfe+iuNe8PR+GBGETo2fhwY6eTkOjpcAyFK9i/B9W9mP9iT2Gd+QoL4X/9k3wLwrBHU72/VAHupd8DlMFNYb7yQ4yS0C7XKjdV6V6FUtgqfux1IyXZMO0e7Aka3XgwAEluyVLi7LXy+v1KkuFlZX63btGgZXZucPeFyCQP35RuY6BJXsI/PpUPl4fbjPMYQosw9DiD1YGcde5X8Ixbex7nq4VTQjcsBy+wlE40ziwEnbloavhi5jxFBkHhZYzRkArnBYSP7GWFKMFlmxo1xYRbVIkiyVvEoqw2rdvn/KzhTbSJwuDAitZYqxvCgF3cAjV53+U1n+ATXGUnVxG4ADycW8PBVY2TYtPNbjwO9PvwZfA8zbpxOXZvhGFm6tR4JJ7s/TZqzfjLUFnwxcRccY+WZaOv2ybOQJa0RR9elC750o+k6yWnB6ULFSsPVjRgklOFIqYkp9LFkvayalC7ffRgixVEhRYqZJjO0MJLDr/Q3imeg3tg8aNIfDpCTcOjnYZYpwZLP2wVhZ58TfVLag/9a5+RmNYkv1VgeYC5EWMuYx2vGgF+mruNDQGGjeXwHynCGXJT91TJcJIFV9yElB7RYPqbawlRbEtmSt18zwzWOaOLXvLMIHinn0o6k/sTbMMu8ruYxB4KeLDV3svGsKGAksfrH+1ahTbjv9SH2MxrDhKi+G782rl/qrk91cl71Zv3V2YCCxLviFbWI6A9s6qaOfmE1hyN9ZC92CpdqSOZKqi78HiHizLTQM6ZAQBuam9uvVZI0zTpokEbhoFTk306d4jBVZ6SB9dEcYD7W/ANZLYab1ke3Mtb4L/xuXwp7m/Ktl+w658dDY9hJCrINmmrE8ChhHgEqFhaGk4WQKOcBA1Lc/ANTOSbFPWtxiBH0YK8QcGPAJNgZXaQF9b48Yfej5E8YWTqRmI00r2VwU2V8On4/6qZB2d9DegZ/G9yTZjfRIwjAAFlmFoaThZAqVduxEYNOfenWR9Y/3kCWwamkbntL5imQIruXHI87jwj8s60Xx89oSUrsUB5H/K2P1Vyfrbv+g2jBWvSbYZ65OAIQQosAzBSqPJEvBOdqH6wo+Tbcb6Fibwj+FC/GXfeV09pMBKHOefrpnELcdeSrxBgjUdxYXwfWqbafurEnRLqSanCTsbH8SMpzCZZqxLAoYQoMAyBCuNJkUgEkbN+WfgnjbmlFFSvrCyfgQcTjT3DWEspN/j3BRY8YfngaUOPDz4Frx9+p7kdC1rhP/mlcr7gOncXxU/gvRqyOWj3Ut+LT0jbE0COhCgwNIBIk2kR6C4dz+K+vanZ4StLUngz0OF+Ga/flksCqz5h3l5uQf/T9EJVJz7UNe54Ln2KgS21MDnyp5rUwaqb8FoyXpdOdAYCSRLgAIrWWKsrysB2dBec+77cETCutqlMWsQGIcLy3r0e6SbAiv2uP7DmkGsPzZ7O7VeJf+uHR/fXyUPL2dXkVOF7Uu/ygtIs2vYcs5bCqycG9LsCqii7WcoGG3JLqfpbVIEfn/Gj38d0OcRaAqsy9H//soZ3HPmJWBmJqkxma+yI+CH7+5rEagJwR0a1cVmpowMl2/FUMX2THXPfkkAFFicBBkjwLcGM4be1I4vwY2tPfrsB6LAmh262+td+P3pd1HQqY9wdTUtgf8Tqz++v8rYtwjNmnwRhwsdS7+KkPvyd+jM6p/9kAAFFudAxgjUtPwLN7ZnjL65HX9lKh8v6/AItN0FVknAi3+qOYvaU/q8dODetgGFW+vgc/WYOyFM6m2seC36F91qUm/shgQuJ0CBxRmREQKBwaMo7Xo9I32zU/MJHIl4sLO3M+2O7Syw/mr1GLZ99GraDMWAcn/Vcj/yIvLwci4XBzqaHsSMtzSXg2RsFiVAgWXRgclltxyREGrPPgVnaCKXw2RsUQTunXDjQJqPQNtRYH2tOYJfb3sNzvH09kQ5fAXw3Xs9Aotkf5W+F8BaebJPBJrQW/dpK7tI33KUAAVWjg6slcMq6j+I4p63rOwifTOAwC4U4Es9l9KybCeBtWWRG//T/QEKL55Oi5mroQ7+29Z/fH9VbuyvShZI95LPYaqgNtlmrE8CaRGgwEoLHxsnS0DeG6w9J9kre/6HPlleuVb/ptEITk2kvixlB4HldjnxreYOLD3xdlrD7966DoXb6nN2f1UycKZ8deiu/2wyTViXBNImQIGVNkIaSIZAYf97KOkx4F20ZJxg3YwR+EkkgP/SeyHl/nNdYP3Jqkl84nh6z9vk37kdgZWFNthfldw06mx6EEFvWXKNWJsE0iBAgZUGPDZNjgD3XiXHK1drXzU4ie7gWErh5arAur/Jgd8aeBPugdRuS3fk58F37w4EasO22l+VzCSSR6DlMWgWEjCLAAWWWaTZDwKDR1Dape9t08SafQS+HSnEn/am9nxOrgmsxlIP/qb4I5S1HEtpIF2La+DfeZWt91clCk7uxWpf9jDklncWEjCDAAWWGZTZh0KA915xIqgEGvuGMBVO/vbxXBJY/7iyH2tP7ElpUng2r0FgewMK3H18ZioJgnKzu9zwzkICZhCgwDKDMvtA3kQbqlp/QhIkoBD4q1Ah/i6FR6BzQWD93oog7j31n0AkkvRsyLvjGhSuKUFeuC/ptmwA5VZ3yWIBDuIgAcMJUGAZjpgdCIHyjlfgGz5BGCSgEAg5XFjcnfwj0NkssG5Z7ML/MfUO8rrbkpoFDq8HvvtuQKAuwv1VSZGLXbmv9pMYL1yugyWaIIGFCVBgcYYYTsAZnkbtmW9DNrmzkIBK4A9nAvj+QHInCrNRYAV8Hjyx6Axqzh5KavBdddXw79wIf9EonGFea5IUvAUqy31Yci8WCwkYTYACy2jCtA8+i8NJEItAL9xY//Ej0OWeAKpcAfhCLkyOTmB8fBzTwSCmg9OYnJ7C5PQkxqen4N+zDGWlRSgqDMDv9yEvLx9OlxsRODETdmBsKoSLXamdUDRilP5q5TC2nUjuSSjPxlUIXN+EAnc//6fEiEEB0LH0K5jxFBlknWZJYJYABRZnguEEKi8+j/zxi4b3ww6yh8C4uxwDkw48cvYsLvSPoHtsICHnfXsa49bLz/diWeMSFJeUYjLkQkf/JAaGzc0AfXVZGA9dehWOycSfg8q/fRsCa0u5vyruCKdfYbDqRoyUbkzfEC2QwAIEKLA4PQwl4ApNKMuDLPYmINmCYUcpeoan0NHWivH+dgXI33pLcainNWE4iQisWMaWNi5GaWkZQs4CnGgdTri/ZCturPLg/3a/h0DbuYSaOtxOFNx3Ewrrwf1VCRHTp9KUbzG66+/XxxitkMA8BCiwODUMJcC7rwzFa3njI/n16BgBLracxtRQ5xX+miWwtB2L2CqvrEFr7zSGRqd1YehwOPDksjYsPX0gIXuu2kr4dm5CoGQcztBkQm1YSV8Cbct/E2Fnnr5GaY0ENAQosDgdDCXA5UFD8VrUuAODrkqc7Z5A17kPF/QxEwJLdaikpAjNy5ZieMqD1q7RlFn+yfIxfOLUqwm1d29YgcCOZfB5uL8qIWAGVuqruQPjRasM7IGm7U6AAsvuM8DA+B3hGdSd+RY36hrI2GqmR13lOH6xHz1tLQm5lkmBpXVww7pVmHEW4lxH4kLr/gbgt/rfgHs4/v6xvFu3IrCuDPkR3l+V0MQwoZJc1SBXNrCQgFEEKLCMIku7KBhtQUXbz0jCBgSC7iKcGXSj5fj7SUVrFYGlOr1p8yYcv7jwkt3iYg/+vuhDlLXGv9fN99mbEFjigidk3L6vpICz8hyBsNOLtuWPkQgJGEaAAsswtDRc2rULgcGFl4hIKfsJtKMOx44dRXB8KOlgrCawJIBlTQ0I55Wjo+/KE4D/2NyNtaffWjBOZ3U5/J/cgkDJGO+vSnpGmNugZ/G9mPQ3mNspe7MNAQos2wy1+YEuankGnul+8ztmj6YQCHkKcXzQh9aP9qfcnxUFlhrMxk2bcOLSbDbr95once/plxaM072uGYEblsPn5f6qlCeEyQ2Hy67GUOV1JvfK7uxCgALLLiNtcpxye3vd6cdN7pXdmUUg6C3Fu+dGMNhxJq0urSywJLCbGsrwZ57TyB/snTfOvFu2ILChgvur0poJmWk86V+CnsX3ZaZz9przBCiwcn6IMxOgXCwqJwhZco/ApLsEbx44gmAonHZwVhdYEuC36i5hvdsBx9jlG+B9n7kRgUY391elPQsyZyDsKkBb89cz5wB7zmkCFFg5PbyZC66o7wCKe9/JnAPs2RACE95K7Hn7IELhiC72s0Fg/SXeQUldPTYHx+EsL4b/U1cjUDYJZyjxW9p1gUUjhhBoX/ZVhNyFhtimUXsToMCy9/gbFn1F24soGE3sNmvDnKBhXQlM5C3CG/sPIRzU79mZbBFYArJs81rs/NwKuGcSv8pB1wGgMUMI9NbdjYnAUkNs06i9CVBg2Xv8DYu+5tz34Q4mf6rMMIdoOC0CM+4A3j4zhJEefd+UzCaBVbplLRpuXI71pdZ5TDqtQWVjhcBw+TYMVVxLGiSgOwEKLN2R0qAjEsLiU/9EEDlE4NhIGS6cSO6Oq0TCzzaB5aydxqbNW1Dj4oWhiYxvNtSZCDSht+7T2eAqfcwyAhRYWTZg2eCud7IL1Rd+nA2u0scECAx66/HWvjcTqJl8lWwUWA45XXjtRvhCg8kHzBaWIxBy+9G+7GHL+UWHsp8ABVb2j6HlIvANn0B5xyuW84sOJU9ATlntbwMGLh5PvnECLbJRYElYFXXLsK02lECErJINBC6t+B1EHK5scJU+ZhEBCqwsGqxscbWo/z0U9+zLFnfp5wIE2lzL8ME7rxnGKFsFlgDZvnUzSsGLdA2bHCYa5klCE2HbqCsKLBsNtlmhlnbtRmDwiFndsR+DCITcPuw9M4qxnlaDegCyWWCVlFfhuqV+APpcWWEYZBqOS6Cr4QuYzq+KW48VSCAZAhRYydBi3YQIVLT9HAWjZxOqy0rWJdCbvwIH3jR2qTebBZaSxdp2NUoj89/ybt3RpWdaAnyTkPPBCAIUWEZQtbnN6tZn4Z3otDmF7A//yHgdLh0zdqk32wVW8+qNWBHgZvdsn+39i27HWPHqbA+D/luMAAWWxQYkF9ypvvAsvJMUWNk8ljPeEvzywHFdLxWNxSPbBZavsAQ3ryrJ5qGm7wAGK3dgpGwzWZCArgQosHTFSWNCgBms7J8Hg546vPWWsdkroTSfwCpwe1FaUDj3Vfbx955zpegfGsOA8jU+930onP67iPONmjyVI0UuGpV7sKLLrduvQt4ML9XN5lkv4kpEFgsJ6EmAAktPmrSlEKhq/TfkTXSQRhYTaHM04IMDbxgegQisvulJrKxcgpUV9VhVsQQrK+tR4StOuG8RVyK2BobH0NU7jGOn2+a+JqeCCdtJVWBdc+12lIc439MGnUEDsjwoy4QsJKAnAQosPWnS1scC6yfIm2gjjSwmcC64CCcO6/9Yt8uTD19lA3wVjbNflQ1wevINIRWJRPDRmXYcP9uB42fbcfxMOy60J38De7wM1sbNW1Hr6jEkBho1h8B40Qr01dxpTmfsxTYEKLBsM9TmBVp18TnkjV8yr0P2pDuBkyNFOHtCn6s2nG4vSpZejcCiFfBXNsJdUKS7v4kaPPhhC17Zdwyv7j2G6eBMQs3iCay1a9ehwccHoBOCadFKY0Wr0V/DDJZFhydr3aLAytqhs67jla0/QT4zWNYdoAQ8+6jXhfMt6V214fWXomTpVpQuvRrewooEejWvysWOfry67yhe2XsM8v1CJZ7AWtG8FM2lxu0BM4+KfXsaLVqNAQos+04AgyKnwDIIrJ3NVpx/FgVTPEWYzXPgeK8DLS0tKYVQUFaH0mXbUNJ0NVzegpRsmNVIsliSzZKslmS3YpV4Amv5siYsL+Nlo2aNmRH9DPlXYnjxTiNM06aNCVBg2XjwjQq9/NwP4Qvy8kWj+Jph90wfcOrc+aS6cjhdqFz7CVSuvRWyLJht5YXXDuFbP9qNwZHxy1yPJ7DWr2hEfeJ78rMNiy38HShYhtEld9kiVgZpHgEKLPNY26ankjM/QGEo+c3EtgGUBYFeGorgyKkLCXtaVL9eEVa+iiUJt7FixbOt3fjmD3fh7UNn5tyLJ7C2r2tAaYHDiuHQpwQJ9HoaMLH03gRrsxoJJEaAAisxTqyVBIHAqR+gNEKBlQQyy1UdmIjg7aPxBZbTnYfarZ9RlgRzqXz3J2/iyWf3KCHFE1i3b2mEx5lL0dsvlk5HHYIrPmu/wBmxoQQosAzFa0/j+cefRqVzwJ7B50jU4Qjw0sGFlwhl43rdNQ8gsKg5R6K+PAzZk/VPP3gdX275qfJBrItG871ufOKqxTkZv52CagtVIbzmC3YKmbGaQIACywTIduvCdeS7qM0bsVvYORfvgVNd6B2aiBmXr7IJy3b+bs7FHB3Q1PQMWr79/6Fzz+sxBdaymmKsXFya8xxyPcCWiVK4Nz6U62EyPpMJUGCZDNwO3YXeewKNgUk7hJrTMbb3jeHwuSsv0KzesBNVG+x14urs09/BaMfpK57KueWqxSjwunN6HtghuGODfhRd87AdQmWMJhKgwDIRtl26Gtn3T1hTEbJLuDkd52uHL2Iq+KuxLF+5A7Vb78/pmOcL7sy/Po6JmVNzH1cWF2Drimpbssi1oPe3u1B7y+/kWliMJ8MEKLAyPAC52H3PG/+EzYsosHJhbFt7RnD0/OyBhZLGzajf8WAuhJVyDK1vPo2hC4eU9luWV6G6xJeyLTa0DoE3Wt1YevtvW8chepITBCiwcmIYrRXEpdf/GdvrEnuGxFqe05toApEI8OaxNoT9tWj8xKOWvzjU6BGcHu1Dyy8fR6FzDNesXGR0d7RvAoEZTyH2nZ2gwDKBtd26oMCy24ibEO+5V/8ZNzYAjghFlgm4De+ib3gS3YvvQ6BmheF9ZUMHIxcOYunwm8j3urLBXfoYh8BkQR32n+yiwOJM0Z0ABZbuSGlQBNa2Jj8KQkOEkSMEBqpvxmjJhhyJJr0wyjpfhX/oeHpG2NoyBAa9i/HBmU4KLMuMSO44QoGVO2NpmUhEYK1bXIhy3oVlmTHRw5Guhi9gOr9KD1NZa6Ng5Cwq2n+etf7T8SsJtIercPpSPwUWJ4fuBCiwdEdKgyKwlpS60FQ4RRg5RCDk9qF7yeche1bsWCiucnPUjw8WoHs4SIGVm8Ob0agosDKKPzc7F4FVGBnE5oZAbgZo46iC3lL01H8WIrbsVHwjp1He/gs7hWybWHefGILDV06BZZsRNy9QCizzWNumJxFYkz1nsXNLg21itlOgIXcheurvg4gtOxTf8CmUd7xkh1BtF+O0pxS/fOsQ/NXNFFi2G33jA6bAMp6x7XoQgTXWdQaf2LYW+ZEx28Vvh4DDTi/6a3ZiItCUw+FGUNKzD4X97+dwjPYOrc9Vh/3v7KPAsvc0MCx6CizD0NrXsCqwrt60AVXuYfuCsEHkw+VbMVSxPecidYYmUNH2n8ibaMu52BjQrwicmarGqSP7KbA4KQwhQIFlCFZ7G1UFVtPSZqwu511YuT4bpgpq0Fd7J2TpMBeKf+iYkrlyhvieZi6M50IxvNXuxWDbKQqsXB/oDMVHgZUh8LncrSqw8gp8uHWdvY/15/I4a2OLOD0YLrsaI2WbEXFk5wWc7uAQyjp+yayVTSbtdF4Fdh04htD0BAWWTcbc7DApsMwmboP+VIElod6yfQsKZmbfsmPJfQKSxRqquAZjxWuyJljXzCiK+g4gMHg0a3ymo+kTGMhfhrfffE0xxE3u6fOkhSsJUGBxVuhOQCuwNmzcjMWeft37oEFrE5AThiPlV2OsaLVlHZWMVWH/IQQGj1jWRzpmHIETU7U4d+QtCizjENveMgWW7aeA/gDOv/4ERtpPKIbLqxbhmoZ8/TuhxawgIKcNJZs1VrwWwbzyjPss2Sr/8EkUjJyGd7I74/7QgcwQCLn92P1RD6aGZudAYe0q5TFzFhLQkwAFlp40aUshcHHfMxhs+dXR9tu2rYY3MkE6NicQzKvEWNFKTPkWm/rkjmSqfCNnKKpsPv+04fd56rH/rTfnflTStBn11z9IQiSgKwEKLF1x0pgQaH/3OfSd3DsHY/3aNaj3jRMOCcwRCLvyMFVQq4gt+XM6v1oXOo7wDLxT3fBM9sA71QvvZCc8U9wDqAvcHDJyZKgEl04dnouofOUO1G69P4ciZChWIECBZYVRyDEfuj54Cd0fvjIXVWHAjxtWV+ZYlAxHbwKyhCh7t2a8pQi7fAi58hF2+xCBY64rRyQEZ3gKztC08qcjNAnJULmDI3AHhyH3V7GQwEIEgu5ivHbwBMLBX72VWrX+DlRfdSfBkYCuBCiwdMVJY0Kg98QedBz86WUwbtm6BgVgFoszhARIILMEOlCLQ+/Obm5XS83V96Fi1Y2ZdYy95xwBCqycG9LMBzR47iAuvvXDyxxZ0bwMMVqomgAAIABJREFUzaWhzDtHD0iABGxNYH+7G31tZy5jUH/dl1Cy9Gpbc2Hw+hOgwNKfqe0tjrR9hPO7nryMg8vpwB1XN8ERCdueDwGQAAlkhsCkuxSvv33ois4bb3kEhXXZc3dbZuix12QJUGAlS4z14xIY7zmPsy//wxX1tm1ejwrXSNz2rEACJEACRhA4N12FEx8cuML0sp3/Fb7KRiO6pE0bE6DAsvHgGxX61HA3Tr3wjSvMV1YvwtYlvBPLKO60SwIkMD+BGU8h3jjWNXf3lbbminv+EHlFfNaL80dfAhRY+vKkNQAzk6M4/u9/GpPFjVs3IIBhciIBEiABUwm0OZbggwN7Yva5+nN/Dnd+wFR/2FnuE6DAyv0xNj3CSDiMoz/87zH7raldjE11btN9YockQAL2JRB25WPPqWGM97fHhLDuS38Nh9NpX0CM3BACFFiGYKVRWSKUpcJY5aata+HHGCGRAAmQgCkE2lGLw1FXM6gdy9KgLBGykIDeBCiw9CZKewoBuaZBrmuIVWpqarBpcR5JkQAJkIDhBMLOPOw5NYjxga6Yfcn1DHJNAwsJ6E2AAktvorSnEJCncuTJnPnKDVevQ6FjlLRIgARIwFACnZEqvH/wypODaqfyRI48lcNCAnoToMDSmyjtKQTGey/g7Et/Py+N8soqXNPoIy0SIAESMIxAxOHGnlNDGBvsmbePZXf+N/gqGgzzgYbtS4ACy75jb2zkkQiO/fgPEZ4JztvP9quvQqljyFg/aJ0ESMC2BNrC1fjgvf3zxu90e7D2898AHL9679K2sBi47gQosHRHSoMqgXOv/CPGus/NC6SopBzXryiBPODLQgIkQAJ6Egh6irHnSCumRgfmNeuvWoqld/wXPbulLRKYI0CBxclgGAF58Fkefl6obNp8NWpcvYb5QMMkQAL2JHAy2ICzh99YMHh54FkeemYhASMIUGAZQZU2FQID5w7iUtSjz9Fo8nxFuGlDPdwhXtvAaUMCJKAPgRHfUrxz4CCCEwtfarz4ui+hlI886wOdVq4gQIHFSWEYgcnBTpx+8X/Ftb905TqsKuKJwrigWIEESCAugYjTi4M9fvScu/JR5+jGy+/+35FfsiiuTVYggVQIUGClQo1tEiZw8qd/genR/rj1d2y9CkXghve4oFiBBEhgQQKXIotx5ODeuJS8gTKsvO+P49ZjBRJIlQAFVqrk2C4hArJEKEuF8Up+QQFuXl8HZ2QmXlV+TgIkQAIxCUy5i7Dr4EmEg1NxCcnSoCwRspCAUQQosIwiS7sKgeGLH+LCG99NiEZzczNWlFJgJQSLlUiABK4g8F6XB12tpxMi03DTV1FUvz6huqxEAqkQoMBKhRrbJEXg1M++gamh2O8SRhu6YcsaFDrHk7LPyiRAAiTQGqzC0cPz39iuJZRXXIUVn+b7g5w1xhKgwDKWL60D6Dz8c/QcfS0hFnkeF27etBSuyPwXlCZkiJVIgARsQ2DEXYk333434Xgr192KRRvvSrg+K5JAKgQosFKhxjZJEZjoa8WZX/xdwm1qaxdjY5074fqsSAIkYF8CM+5CvHWqH6N9bQlDaP7k76GgfEnC9VmRBFIhQIGVCjW2SZpAyy+/idHOxPZGiPGrNqxHXd5I0v2wAQmQgH0IRBxOfDhSjkvHE89eBRYtR9Ntv2UfSIw0YwQosDKG3l4d953ci/Z3n0s4aHkZ7IZtVyEQ4dUNCUNjRRKwGYF2VxMOv7Mrqahrt96P8pU7kmrDyiSQCgEKrFSosU3SBILjQ5DN7okcn1aNe/PycdPGRnjCk0n3xwYkQAK5TWDEXYV97x5GeGY64UCdnjxlc7vHV5xwG1YkgVQJUGClSo7tkiaQ6J1YWsOlZRW4trmYD0InTZsNSCB3CQRdAew91o6JkfiXGF/23xPefZW7k8KCkVFgWXBQctWlZO7E0jJoWFKPtdWuXMXCuEiABJIgEHYVYH/LKAa6LibRarYq775KGhkbpEGAAisNeGyaPIEzv/hbTPQl/x/GNSub0VjES0iTJ84WJJA7BCJOD97vdKDrwqmkgyoor0fzJ38/6XZsQAKpEqDASpUc26VEYODMflx658cptd22YSUq8uI/gZGScTYiARKwNgGHE8cGA7hw6khKfi6+9vMobb4mpbZsRAKpEKDASoUa26RF4OzL/4DxnvNJ23A4HLhh80oEnNz0njQ8NiCBLCdwNliDk4ffTikKX2Ujlu38rym1ZSMSSJUABVaq5NguZQLy+LNseE+leFxO3LhlFfIifE4nFX5sQwLZSKDdsxyH33o1ZdflUWd53JmFBMwkQIFlJm32NUfg3Kv/hLGusykRyfe4cOOWFXCHJlJqz0YkQALZQ2AwsBpv7fpFyg77q5dh6e2/k3J7NiSBVAlQYKVKju3SIjB4/hAu7n06ZRuBAg92bGiCM5z4HTgpd8aGJEACGSEwVrgSb7z+clp91+94CCWNm9KywcYkkAoBCqxUqLGNLgRafvk4RjuTPw2kdl4ayMO1a+rhiPB0oS4DQiMkYCECI4HleHNX6suCEkpg0Qo03faYhaKiK3YiQIFlp9G2WKxDrUfQuud7aXlV7M/D9rVL4IwE07LDxiRAAtYhMFSwDPv2vJa2Q0tu/AqKl2xI2w4NkEAqBCiwUqHGNroROP/6tzHSfjwte0U+L7ava4CLIistjmxMAlYg0J/XiHf27k7blcLa1Wj8xNfTtkMDJJAqAQqsVMmxnS4Ehi8dw4Xd30nbVmGBF9vXN8Id4Z6stGHSAAlkiEC3uwEH335Dl94bbn4YRYvX6mKLRkggFQIUWKlQYxtdCbS982P0n9mfts0Crxvbr2pGPnhPVtowaYAETCbQ5qjHBwfe1KXXsuZrUHft53WxRSMkkCoBCqxUybGdbgRmJkfQ8stvYnKwM22bLqcD2zetQZFzLG1bNEACJGAOgdaZRTh66B1dOssvWYSm234L7vxCXezRCAmkSoACK1VybKcrgeGLR3Hhjad0s7nlqnWo9o7qZo+GSIAEjCFwbqIUJ44e0s14w01fQ1H9Ot3s0RAJpEqAAitVcmynO4HOQz9Hz7H0Tw6pjq1ZvRqNAV5GqvtA0SAJ6EAg7MzDsX4vLp7+UAdrsyYq196KRZvu0s0eDZFAOgQosNKhx7b6EohEcO6X38RY1xnd7NbX12PdIg8cCOtmk4ZIgATSIzDt9OO9liEMdF9Kz5Cmtb+6GUtv+y3A4dDNJg2RQDoEKLDSoce2uhMY72lRRFYkpN/loaVFPmxbWQMXQrr7S4MkQALJERhFId7+4CSC0/qd+HW43Iq48lU2JecMa5OAgQQosAyES9OpEeg9vhsd772QWuN5Wvny3Ni2tgk+Fy8k1RUsjZFAEgR6pn04eOQjRCJJNEqgas2We1Cx+uYEarIKCZhHgALLPNbsKQkCrXu+j6HWD5JoEb+q0+HA5tWNqPLr/F/3+F2zBgnYmkDY4cap3gjOnUvtgfeF4BUvuQpLbvyyrfkyeGsSoMCy5rjY3qup4R7l6obg+KDuLBpqK7Cmroj7snQnS4MkcCWBCUcAB4+3YmRkWHc8Hl+JciVDXlGl7rZpkATSJUCBlS5BtjeMwOD5Q7i492lD7AcKPLh6TRN8Tv32gRjiKI2SQNYScKA9WIIPPjik+5KgiqR+x0MoadyUtYToeG4ToMDK7fHN+uj6Tu5F+7vPGRKHHDZau2o56gMzcIDLhoZAplFbEphx+XG0K4z2lvTeGV0IXu3W+1G+coct+TLo7CBAgZUd42RrL7uOvITuI68YxqC8vAJXLa1EPnhnlmGQadg2BPodlfjg+FlMjPQbFnPVhjtQveFOw+zTMAnoQYACSw+KtGE4gfYDP0HfqX2G9SMb4NeuXonF/ilmswyjTMO5TCDoCuBEL3DxzFFDwyxfcT1qt33W0D5onAT0IECBpQdF2jCFwLlX/1nXS0hjOV1SXIRNK+pQwGyWKWPKTrKfQMThRHe4Akc+PIbglLFvgCqXid7+29kPjRHYggAFli2GOTeCDAencOL5P0do2vilvLUrm9FQpN9lp7kxAoyCBC4nMOkuxbG2cXS1njQcjctbgFWf+VM4PXmG98UOSEAPAhRYelCkDdMITI/24+RP/8KU/vz5Xmxe24xC57gp/bETEsgWAmGnF23TJTh6+CAiEXOeoVp53x/DGyjLFkT0kwRAgcVJkHUExnsv4OxLf2+a30ubmrC80g1XhLfAmwadHVmWwJCnBkfPdWKos8U0H5fd+d/gq2gwrT92RAJ6EKDA0oMibZhOoP/0W2jb/++m9et1O7Fh3VpUeUZM65MdkYCVCMy4C3FmxIdzR/eb6lbdNZ9D2fLrTO2TnZGAHgQMEVinTp3Ck08+qfh37bXX4v7777/M1+eeew7vvPOO8rNVq1bhwQcfhNfrvaxOR0cHnnjiCeVnjz76KGpqavSIN2kb09PTeOaZZ3DixAn4/f6M+KLyisUy6YByqEHPsdfQeejnpkZUXFqOdctqUeyg0DIVPDvLGIGIw42OUDmOnzyFqdEBU/1YtOkuVK691dQ+2RkJ6EXAEIGlFVDRomR0dBSPP/44uru78cgjj2DFihV6xWKIHVXojY3Nno6hyDEEc8pG+069hfYD5mWyVEcXLarF6voSFID7s1IePDa0PIEBlON4SzsGeztM97V22+dQvoKZK9PBs0PdCOgusKIFiXh6zz33YMeOHdBmg9QI7rrrLpw9e1bJEO3cuRMXLlxAf38/PvOZzyiZI20GK7p9dPZrob7VrFpVVZXiz49+9COIaIonmLRiUXyR9o899hgCgQC0YvGhhx7Cu+++q8QhNu+44445IRntZ7RNlY/W3gMPPIDdu3ejrKwMRUVFOHDgwGW+arOE4le0WJ3Pb8kUqhk56VeErmQTM5Wd02MmD55/Hxf3zs4Vs0tDQwOaq33Iixh/stHs2NiffQkMOStworUHfR0XMgKhfseDKGncnJG+2SkJ6EVAd4G1d+9evPDCC8rSn/zyefnll+eWAcVp9Zd7LIG1ZMkStLa2KkJi+/btly0RFhYWzgkWbfCqeBHxpWbGtJ+rwmFkZGRu2TLW57GWIGMJHm3mTft5vAFRRZR2ue/uu+++TOxs3LhxLgaVhVYEqWJQZRzdpyqy5vtc2mv7jG4fT2zGizGTn4+0fYTzu2aXpc0u8uRO87JmNJU54Y7wbUOz+bM//QiMuCpxsn0Q3a2n9TOapKXGWx5BYd2aJFuxOglYj4CuAkubYRJhINke2YulzY5ELxE2NjbOiQxtdih6D5ZkuUS4qba0gkuEhRRtX/N9LvWkvnwue7wkizXfUqU26/W1r30NP/3pT+cyVLKvTBtLdNYqWswIj2XLll3Rp1aQ3nfffXjqqaeUrJI266UVZdrMWLTgkjaS+Xr22Wcv81Pbh/ZztY8XX3xRyWLNtx/OetM2tkdj3S24sPs7CE1nZtnO5XQoS971xYA7PJUt2OgnCWDUXYkzXWNoP/dRxmi4vD403Pww/FVNGfOBHZOAngR0FVjaJToRLbW1tXMZGVUMLCSwtBmU+QRWPBEQK6uUiACLtRdMFTZqn7JMN5/IEwG1bdu2yzJS2r9rs3Lqfi7tQIq4lGXGp59+WhFYasZL6swnsOLtYYvOZCUiwGIdONBzwhlta3KwA617voep4R6ju5rXvsPhwPJV67CkGPCGuBk+YwPBjhcm4HBi2FuHcyKsTr+fUVp5RZVYcuNXkF+SmcNMGQ2enecsAV0F1nxLU0JPzU7J99pN7toMViICS7UTvZdIzZaJfREn2uW2VARWvOW/6D6SFVixxJG2z0QEllpHm2l7+OGH8fzzzysZLJXV4cOH55Zt42W4sl1gyfgHxwbQuvdpjPecz/g/3GUr12JJiRMFYQqtjA8GHVAIyKnAfncNWjqH0X3ug4xT8VU2YsmOh+Dxl2bcFzpAAnoS0E1gxRMk4nR0Vkv+nqjAmm8PViwRISLh/Pnzc3uuUhFYC4lFiUWyQdolvUQEliwrRm8+VwczeolxPoElNubzLZaw1PK1QwZL5RkKTuLSvh9i+JKxD88m+o+xZnEDltaUoBjD8isu0WasRwK6EQi58tE9U4qzre0Y7s7M5vXoYIoWr8Pi678ElydftzhpiASsQkA3gaU91abNzmiXDaNFRDICSzahR58inO9En8CVDfZS5FRirP1g0Xu0tEuE2n7mOwEoe8FEyEm2SF3Si7dEKOIo1knKWMunCwksiSv6FKG2frQAE/uyx0p4aTNcsfZw5UIGS/uPq+O9/0Dv8Tes8u8NRcXFWNm0GBXeSTgiIcv4RUdyl4C8F9g26sTZ0ycxMzlqmUArVt+Emi33WsYfOkICehPQTWDp7RjtkYBeBAbO7IcILclqWaXIhvily5ZjcakXBRHr/NKzCh/6kR6BiNMDucPqfNcgOs+fSM+Yzq0lWyXCqrT5Gp0t0xwJWIsABZa1xoPeGERgvPc8Og6+APnTaqW8qgbL6qtR5hqD08D3Dk8PuLG8dMZq4dMfHQkE3UXomPSh5XwLxga6dLSsjylfRSNqrr4H8icLCeQ6AQqsXB9hxjdHIBycVDJZ/WfMfUst0SFwub1oal6B2mI3AuEhXfdq/csxH84PubC0ZAYPruGlqImOSTbUm3EHMBApRkffCNrOHUckZM1Hycuar1EyV07ut8qGaUUfdSCgm8Das2cPPvgg8ydSdGBCEwkSmJmZgdvtTrC2daoFJ0YQHDf3TbVko3c5ncr7nB4X4IyktyneVVACV6B8zoVPNk1ia401fwkny8mu9RVRFS5ER98oOi6cttTyd6wxEWEle65YSMBOBHQTWBcvXrQTN8YKoKurC9XV1VnJYqL3AnqO70FwtM/y/gf8BaiurkJZvgMeJH+Bae+kGy9fLJ6L89GrxrDIH7Z83HTwcgIzLj/6w0Xo7BtG+4XTCM9Y/9WAvOJFqN1yLwK1KzmcJGA7AroJLNuRY8BZTyA4PqgsGQ5dyJ7Ma6GvAEuW1KOq0IUCJL7Ud2bQjYOdHlxTM42mYp5ezJbJG3QH0D8TQEfvkJKpioSzZw9dccNVypKgx1eSLbjpJwnoSkA3gTU+Pg55ciXWLeVypYG8gefxePDKK68o1xqo5ZZbblHuwpqvyH1Wu3btilm/p6dHsSdXH6h9+Hw+BINB5ed1dXXKhaMsJLAQge4jL6PryMtZB6kgz4OGxkZUF3nhhzwPlN5SYtYByFGHp12F6J/xob13EJ0XTgFpLhFnAlP1hp2o2rAzE12zTxKwDAFTBZY8NdPS0nJF8POJLLmB/NChQzHri3gSESXl+uuvV76Xe55uvvlmSLu2tjbIu30i6lhIIB6Bsa6zisga6zoTr6olP/d6XKiprkRVWQlK8sLwwPrLR5YEmQGnZlwFGAn70D8yjY6uTgz3Z+6Zp3TD91c3Q8SVv3pZuqbYngSynoBuAiuahJrRkmySCB3JMKkZLlVQ7d69WxFcIoyixZCahZJsV1NTkyKctPV37NiBl19+WbGrCizt93Lp50KZsawfOQZgCIFszWZFw/DlebBoUTUqS4tQ5A3DE7HOHWCGDFwWGQ278jGCIvSPTaOruwf9XW1Z5P38rjJrlRPDyCB0JGCYwFLF0KZNm5RlOu0SYrTA0i7vqbHFqq9mtKT+zp07lSdjojNYJSUlGBwcVAQZCwmkQiDbs1mxYva6nVhU14CK8lIU5TtREBqCI8yThKnMj6TaOJyYzqvAeMSHwbEpdHV1oq/9yix+UjYtVplZK4sNCN2xDAFDBJa6bypaOKmiKzr6RAVWtF3Z76XdgyVZK1mGlOyWLC1K9kuOukt2rLKy0jLQ6Uh2EMiVbFYs2k53HqoXN6G0uBDF+U74nJPIm5G7t1jSIRDyFGLCWYTRGQ8Gx6bRNzCIkc6zCM8kf/ozHT/MasuslVmk2U82EjBEYEVnr1Qw2mU/WRaUr6NHj162QT1WBkvNgs0n3NQ20q8UyWLJW30irPbt26f8jPuxsnF6Zt7nXMxmzUfV7XKiqnoRykqKESjwwOeOIC8yzjcT5wE25SnFRCQfI1MRDI+MobevB2P9nZmftCZ4wKyVCZDZRdYT0F1gxVrai0UpWmzJsqGcFpSskwgv7d9j7cGKFkxyolDElPxcslhiR04uar+XE4YsJJAKgVzOZsXj4ff5UFpRheKiIgQKvCgQ4RUegyuc2/u6ws48yIWeQWc+piMejE/NKKekh4cG0NvVkbNZqXjzgVmreIT4OQnMEtBdYC2UZZpviVDElHoqUBVYIpTkJKD2igZ10GKdOhTbkrmS/V6yV4sZLE5xvQlINqvno10YaftIb9NZaU8yXkWFPhQVFsJfUID8PA+8bhc8bgc8jgjcmIErYt3TjCERTg4RT25MhpyYnJ7B+GQQY+PjGB0dxuTYMMLB3FzaS2XCFdatQeWaW3hCMBV4bGNLAroLLHUjeryTgdFiKTqjpWaoFroHS7UhdSRTJRkr7T1Y3INlyzlteNDDFz9E/+m3MdJ+wvC+cqEDj8uJvIIC+PwB5BcEIFdKyJfH5YLL5YTL6VC+nA75E3A6InBCvsIff4WUZUrnx5vyIw43Ig6X8mnE4UQ44lBuAJM/Q8oXMBP++GsmjGAojODMDIIzIUxNjGF0dASjo2O5gNaUGAprV6Fs+XYU1a83pT92QgK5QkB3gZUrYBgHCcQjMNT6AfpPvYXRztPxqvJzEsg6AoFFy1G24joUL7kq63ynwyRgBQIUWFYYBfqQ1QQGzx9C/+m3IEuILCSQ7QTkktCy5dehpHFTtodC/0kgowQosDKKn53nEoHBcwfRd/otjPecz6WwGItNCPgqG1Euwmrp1TaJmGGSgLEEKLCM5UvrNiQwcPaAsnQ43tdqw+gZcrYR8JUvUZYCS5dtyzbX6S8JWJoABZalh4fOZTMB2Qg/2PIexrrPZXMY9D1HCfirlqKkaYuygZ2FBEhAfwIUWPozpUUSuIyAnDYcOn8IslcrEp4hHRLIGAGH063srSpu3AQ5HchCAiRgHAEKLOPY0jIJXEZgarjnY6H1PqaGu0mHBEwjkFdUhZLGzYqwyivis2GmgWdHtiZAgWXr4WfwmSAQCYcxdOF9JaM10nY8Ey6wT5sQKKxbPZuxatgMh9Npk6gZJglYgwAFljXGgV7YlMB4T4sitOQrNMXLL206DXQN25XnV0SVfPkqm3S1TWMkQAKJE6DASpwVa5KAYQRmJoYVkTV04RDGe3n60DDQOWzYV7EExQ2zwspdUJTDkTI0EsgOAhRY2TFO9NJGBCSrNdx2XHnzcHKg3UaRM9RkCeSX1kLeCCyqW81sVbLwWJ8EDCZAgWUwYJongXQIyDM8IrTkSzbJs5CAbFIXUSVf8pwNCwmQgDUJUGBZc1zoFQlcQUBE1vDHYis4NkhCNiLg8Zd8nKmaFVYsJEAC1idAgWX9MaKHJHAZgUgo+LHQml1GnJkcJaEcJODOD3ycqVqNoro1cLg8ORglQyKB3CVAgZW7Y8vIbEAgND2B0Y5TGO+9MPvV02KDqHM3RDn156toUL4CNSvg8hbkbrCMjARynAAFVo4PMMOzFwE5jaiKrbGucxjv5cPTVp4BvopG+KuXzokqnv6z8mjRNxJIjgAFVnK8WJsEsoqALB8qgqv7HEa7zmCi72JW+Z9rzhaU1yNQ3Qxf1ayokmVAFhIggdwkQIGVm+PKqEggJgFZUpTHp8e6zih/TvRfAiIR0jKCgMOBgrLFkEeV/dXNyp9c8jMCNG2SgDUJUGBZc1zoFQmYRkDu2hKhNTHQhsn+NuX78My0af3nQkdOt1cRU/lldSgorZv9vrQ2F0JjDCRAAikSoMBKERybkUAuE5A7tyYHLmFCEVwivC5hhk/5KEPuzvMjv2wxCkRMldUhv3QxH1DO5X8MjI0EUiRAgZUiODYjAbsRCI4PKtktyXIFJ4YhG+qD40Ozf04M5xQOT0GR8tyMx1c8+2dB0Wx2qmwxPL6SnIqVwZAACRhDgALLGK60SgK2I6AKrZnxoV8JMIsJsVjCSRVQbl+xIqR4ks92U5cBk4AhBCiwDMFKoyRAAvMRkItSw6EZxP4ziEhoBuHQ7J+zdX71M7HpdHngcLk//lP7/a9+5nS5lYs5o//kqJAACZCAWQQosMwizX5IgARIgARIgARsQ4ACyzZDzUBJgARIgARIgATMIkCBZRZp9kMCJEACJEACJGAbAhRYthlqBkoCJEACJEACJGAWAQoss0izHxIgARIgARIgAdsQoMCyzVAzUBIgARIgARIgAbMIUGCZRZr9kAAJkAAJkAAJ2IYABZZthpqBkgAJkAAJkAAJmEWAAsss0uyHBEiABEiABEjANgQosGwz1AyUBEiABEiABEjALAIUWGaRZj8kQAIkQAIkQAK2IUCBZZuhZqAkQAIkQAIkQAJmEaDAMos0+yEBEiABEiABErANAQos2ww1AyUBEiABEiABEjCLAAWWWaTZDwmQAAmQAAmQgG0IUGDZZqgZKAmQAAmQAAmQgFkEKLDMIs1+SIAESIAESIAEbEOAAss2Q81ASYAESIAESIAEzCJAgWUWafZDAiRAAiRAAiRgGwIUWLYZagZKAiRAAiRAAiRgFgEKLLNIsx8SIAESIAESIAHbEKDAss1QM1ASIAESIAESIAGzCFBgmUWa/ZAACZAACZAACdiGAAWWbYaagZIACZAACZAACZhFgALLLNLshwRIgARIgARIwDYEKLBsM9QMlARIgARIgARIwCwCFFhmkWY/JEACJEACJEACtiFAgWWboWagJEACJEACJEACZhGgwDKLNPshARIgARIgARKwDQEKLNsMNQMlARIgARIgARIwiwAFllmk2Q8JkAAJkAAJkIBtCFBg2WaoGSgJkAAJkAAJkIBZBCiw/v9265gGAAAAYZh/17jYQxUQykPOeE4UAAABEklEQVQlLYcAAQIECBC4EXCwbqZWlAABAgQIEKgEHKxKWg4BAgQIECBwI+Bg3UytKAECBAgQIFAJOFiVtBwCBAgQIEDgRsDBuplaUQIECBAgQKAScLAqaTkECBAgQIDAjYCDdTO1ogQIECBAgEAl4GBV0nIIECBAgACBGwEH62ZqRQkQIECAAIFKwMGqpOUQIECAAAECNwIO1s3UihIgQIAAAQKVgINVScshQIAAAQIEbgQcrJupFSVAgAABAgQqAQerkpZDgAABAgQI3Ag4WDdTK0qAAAECBAhUAg5WJS2HAAECBAgQuBFwsG6mVpQAAQIECBCoBBysSloOAQIECBAgcCPgYN1MrSgBAgQIECBQCQxnEHQzGSOxPgAAAABJRU5ErkJggg==">
            <a:extLst>
              <a:ext uri="{FF2B5EF4-FFF2-40B4-BE49-F238E27FC236}">
                <a16:creationId xmlns:a16="http://schemas.microsoft.com/office/drawing/2014/main" xmlns="" id="{ED16BC42-FFD4-423E-B35B-998BB7A2C6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8376A287-0DFE-49A3-BAD2-D9CF72512392}"/>
              </a:ext>
            </a:extLst>
          </p:cNvPr>
          <p:cNvSpPr txBox="1">
            <a:spLocks/>
          </p:cNvSpPr>
          <p:nvPr/>
        </p:nvSpPr>
        <p:spPr>
          <a:xfrm>
            <a:off x="371912" y="327170"/>
            <a:ext cx="10582600" cy="6615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Propel Pitcairn Elementary School Demographics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D53A7F-D71F-45CB-AF0A-AEBA437BF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00" y="2552465"/>
            <a:ext cx="3512312" cy="337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8A9D19-8EBC-4260-B7ED-518C9E4B1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24" y="1174750"/>
            <a:ext cx="3512312" cy="339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12EA21-C7FA-45F1-B78D-60CCC38A7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776" y="1196975"/>
            <a:ext cx="3512312" cy="337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0E31A9-396B-4491-92EE-74CB9525BE7E}"/>
              </a:ext>
            </a:extLst>
          </p:cNvPr>
          <p:cNvSpPr txBox="1"/>
          <p:nvPr/>
        </p:nvSpPr>
        <p:spPr>
          <a:xfrm>
            <a:off x="482600" y="5930665"/>
            <a:ext cx="10078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Performance Profile. (n.d.). Retrieved July 24, 2018, from http://www.paschoolperformance.org/Profile/27609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5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BA345C-2C23-49B4-A78F-5F136A7ED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7" y="325526"/>
            <a:ext cx="9692640" cy="83895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n-US" dirty="0"/>
              <a:t>How Did I Get My Results?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BD494EB8-5FFD-4E20-9ED4-B5EB1D2FB5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017425"/>
              </p:ext>
            </p:extLst>
          </p:nvPr>
        </p:nvGraphicFramePr>
        <p:xfrm>
          <a:off x="1194951" y="1602297"/>
          <a:ext cx="8594725" cy="4823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898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F25A32-DFB1-4E05-9AAD-38FF03D3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30" y="214758"/>
            <a:ext cx="9692640" cy="733198"/>
          </a:xfrm>
          <a:solidFill>
            <a:schemeClr val="tx2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n-US" dirty="0"/>
              <a:t>What Did I Discover?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24B96F-D89D-45CA-953F-6654F1676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72" y="1203324"/>
            <a:ext cx="3443770" cy="2581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86D648-E1A2-49FB-B666-47F222524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071" y="1203324"/>
            <a:ext cx="3347485" cy="2581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9E4204D-2A4A-4FB9-AB3C-1DC8DF445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314" y="1203324"/>
            <a:ext cx="3347485" cy="2581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ACDE326-10CD-4065-A481-879F66EB8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272" y="4039967"/>
            <a:ext cx="3443770" cy="2581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9CCF5FA-A6BC-4090-8882-E6952DC96B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029" y="4061967"/>
            <a:ext cx="3443770" cy="2581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ACDA894-B0DD-4F75-A865-82B4693D04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9786" y="4039967"/>
            <a:ext cx="3443770" cy="2559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21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9C8C70-17E0-42D5-AE13-EFBA36E1C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12" y="172814"/>
            <a:ext cx="9692640" cy="87581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n-US" dirty="0"/>
              <a:t>Overall Trends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C9DC8C-57A1-48A5-9C3B-8F8ED622A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6112" y="1330562"/>
            <a:ext cx="9692640" cy="2262581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SzPct val="9000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Pull out EBLI Instruction students scored  ____________ than Non-EBLI instruction students over the course of the year.</a:t>
            </a:r>
          </a:p>
          <a:p>
            <a:pPr>
              <a:buClr>
                <a:srgbClr val="0070C0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32%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on DORF Word Count</a:t>
            </a:r>
          </a:p>
          <a:p>
            <a:pPr>
              <a:buClr>
                <a:srgbClr val="0070C0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70%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on DORF Accuracy </a:t>
            </a:r>
          </a:p>
          <a:p>
            <a:pPr>
              <a:buClr>
                <a:srgbClr val="0070C0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193%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DIBELS Composite Score</a:t>
            </a:r>
          </a:p>
          <a:p>
            <a:pPr>
              <a:buClr>
                <a:srgbClr val="0070C0"/>
              </a:buClr>
              <a:buSzPct val="90000"/>
              <a:buFont typeface="Wingdings" panose="05000000000000000000" pitchFamily="2" charset="2"/>
              <a:buChar char="ü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0070C0"/>
              </a:buClr>
              <a:buSzPct val="90000"/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C69AAE-01F4-4721-9466-8F39E63FB60A}"/>
              </a:ext>
            </a:extLst>
          </p:cNvPr>
          <p:cNvSpPr txBox="1"/>
          <p:nvPr/>
        </p:nvSpPr>
        <p:spPr>
          <a:xfrm>
            <a:off x="896112" y="3836981"/>
            <a:ext cx="9692640" cy="923330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Non-EBLI student scored ___________ than EBLI Instruction students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88%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Higher DORF Retell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BB7F0BD-2D39-4DED-97C8-A4D41E2EDA89}"/>
              </a:ext>
            </a:extLst>
          </p:cNvPr>
          <p:cNvSpPr txBox="1"/>
          <p:nvPr/>
        </p:nvSpPr>
        <p:spPr>
          <a:xfrm>
            <a:off x="896112" y="5228738"/>
            <a:ext cx="9692640" cy="6771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EBLI and Non-EBLI students had the same average growth of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67%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Retell Quality.</a:t>
            </a:r>
          </a:p>
        </p:txBody>
      </p:sp>
    </p:spTree>
    <p:extLst>
      <p:ext uri="{BB962C8B-B14F-4D97-AF65-F5344CB8AC3E}">
        <p14:creationId xmlns:p14="http://schemas.microsoft.com/office/powerpoint/2010/main" val="2177770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F3D2E1-72C7-47A5-A4F2-E4B17D8C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483" y="265092"/>
            <a:ext cx="6728138" cy="708031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n-US" dirty="0"/>
              <a:t>What can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D07AA9-8AAC-4BD3-B690-3B893D55F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259" y="1434518"/>
            <a:ext cx="8595360" cy="3721682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Identify and implement strategies that we can incorporate the EBLI style pull-out instruction with ALL students.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Identify why Non-EBLI instruction students scored substantially higher on the Retell than EBLI students and implement interventions to close this gap.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Develop a system on how to develop other teachers in the district who are not trained in EBLI to become trained to support our students needs. 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6703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3163</TotalTime>
  <Words>433</Words>
  <Application>Microsoft Office PowerPoint</Application>
  <PresentationFormat>Custom</PresentationFormat>
  <Paragraphs>46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View</vt:lpstr>
      <vt:lpstr>Luke Healey</vt:lpstr>
      <vt:lpstr>Focus Question: What is the relationship between the EBLI Reading Strategy and Reading Proficiency as measured by NWEA MAP scores and DIBELS progress monitoring?</vt:lpstr>
      <vt:lpstr>PowerPoint Presentation</vt:lpstr>
      <vt:lpstr>How Did I Get My Results?</vt:lpstr>
      <vt:lpstr>What Did I Discover?</vt:lpstr>
      <vt:lpstr>Overall Trends</vt:lpstr>
      <vt:lpstr>What can we do?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Luke Healey</dc:title>
  <dc:creator>Jessica</dc:creator>
  <cp:lastModifiedBy>New Nora</cp:lastModifiedBy>
  <cp:revision>37</cp:revision>
  <dcterms:created xsi:type="dcterms:W3CDTF">2018-07-26T20:28:42Z</dcterms:created>
  <dcterms:modified xsi:type="dcterms:W3CDTF">2018-08-06T15:19:23Z</dcterms:modified>
</cp:coreProperties>
</file>